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16" r:id="rId1"/>
  </p:sldMasterIdLst>
  <p:notesMasterIdLst>
    <p:notesMasterId r:id="rId65"/>
  </p:notesMasterIdLst>
  <p:sldIdLst>
    <p:sldId id="256" r:id="rId2"/>
    <p:sldId id="257" r:id="rId3"/>
    <p:sldId id="343" r:id="rId4"/>
    <p:sldId id="258" r:id="rId5"/>
    <p:sldId id="322" r:id="rId6"/>
    <p:sldId id="359" r:id="rId7"/>
    <p:sldId id="264" r:id="rId8"/>
    <p:sldId id="311" r:id="rId9"/>
    <p:sldId id="358" r:id="rId10"/>
    <p:sldId id="357" r:id="rId11"/>
    <p:sldId id="348" r:id="rId12"/>
    <p:sldId id="265" r:id="rId13"/>
    <p:sldId id="266" r:id="rId14"/>
    <p:sldId id="312" r:id="rId15"/>
    <p:sldId id="313" r:id="rId16"/>
    <p:sldId id="268" r:id="rId17"/>
    <p:sldId id="275" r:id="rId18"/>
    <p:sldId id="276" r:id="rId19"/>
    <p:sldId id="277" r:id="rId20"/>
    <p:sldId id="278" r:id="rId21"/>
    <p:sldId id="356" r:id="rId22"/>
    <p:sldId id="279" r:id="rId23"/>
    <p:sldId id="347" r:id="rId24"/>
    <p:sldId id="281" r:id="rId25"/>
    <p:sldId id="340" r:id="rId26"/>
    <p:sldId id="282" r:id="rId27"/>
    <p:sldId id="341" r:id="rId28"/>
    <p:sldId id="346" r:id="rId29"/>
    <p:sldId id="283" r:id="rId30"/>
    <p:sldId id="286" r:id="rId31"/>
    <p:sldId id="287" r:id="rId32"/>
    <p:sldId id="288" r:id="rId33"/>
    <p:sldId id="289" r:id="rId34"/>
    <p:sldId id="291" r:id="rId35"/>
    <p:sldId id="292" r:id="rId36"/>
    <p:sldId id="296" r:id="rId37"/>
    <p:sldId id="295" r:id="rId38"/>
    <p:sldId id="298" r:id="rId39"/>
    <p:sldId id="339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38" r:id="rId48"/>
    <p:sldId id="307" r:id="rId49"/>
    <p:sldId id="350" r:id="rId50"/>
    <p:sldId id="349" r:id="rId51"/>
    <p:sldId id="308" r:id="rId52"/>
    <p:sldId id="309" r:id="rId53"/>
    <p:sldId id="310" r:id="rId54"/>
    <p:sldId id="344" r:id="rId55"/>
    <p:sldId id="321" r:id="rId56"/>
    <p:sldId id="351" r:id="rId57"/>
    <p:sldId id="352" r:id="rId58"/>
    <p:sldId id="354" r:id="rId59"/>
    <p:sldId id="353" r:id="rId60"/>
    <p:sldId id="345" r:id="rId61"/>
    <p:sldId id="355" r:id="rId62"/>
    <p:sldId id="360" r:id="rId63"/>
    <p:sldId id="32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7ED5C-8A65-4EDE-97F5-E58175958D6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0561B6-5BB9-4780-88E6-6AFB8958C6FE}">
      <dgm:prSet/>
      <dgm:spPr/>
      <dgm:t>
        <a:bodyPr/>
        <a:lstStyle/>
        <a:p>
          <a:r>
            <a:rPr lang="en-US" dirty="0"/>
            <a:t>Demonstrated </a:t>
          </a:r>
          <a:r>
            <a:rPr lang="en-US" b="1" dirty="0"/>
            <a:t>novel</a:t>
          </a:r>
          <a:r>
            <a:rPr lang="en-US" dirty="0"/>
            <a:t> approach to drifting with a single camera</a:t>
          </a:r>
        </a:p>
      </dgm:t>
    </dgm:pt>
    <dgm:pt modelId="{69E401C4-DC1E-4DA1-A432-B49C35C44023}" type="parTrans" cxnId="{6B9DBB92-9B27-4EE4-ABD4-8B0005E4F6F0}">
      <dgm:prSet/>
      <dgm:spPr/>
      <dgm:t>
        <a:bodyPr/>
        <a:lstStyle/>
        <a:p>
          <a:endParaRPr lang="en-US"/>
        </a:p>
      </dgm:t>
    </dgm:pt>
    <dgm:pt modelId="{3E6D10FD-159A-4BBB-AC5B-94C2887050A1}" type="sibTrans" cxnId="{6B9DBB92-9B27-4EE4-ABD4-8B0005E4F6F0}">
      <dgm:prSet/>
      <dgm:spPr/>
      <dgm:t>
        <a:bodyPr/>
        <a:lstStyle/>
        <a:p>
          <a:endParaRPr lang="en-US"/>
        </a:p>
      </dgm:t>
    </dgm:pt>
    <dgm:pt modelId="{14DFF488-BC4C-4ED0-93B3-18875A725288}">
      <dgm:prSet/>
      <dgm:spPr/>
      <dgm:t>
        <a:bodyPr/>
        <a:lstStyle/>
        <a:p>
          <a:r>
            <a:rPr lang="en-US"/>
            <a:t>Process of track design through experiments</a:t>
          </a:r>
        </a:p>
      </dgm:t>
    </dgm:pt>
    <dgm:pt modelId="{197BDDDB-3172-4637-A99E-37396ED881B0}" type="parTrans" cxnId="{DC049B79-8AAC-4E48-9457-D22C146205A1}">
      <dgm:prSet/>
      <dgm:spPr/>
      <dgm:t>
        <a:bodyPr/>
        <a:lstStyle/>
        <a:p>
          <a:endParaRPr lang="en-US"/>
        </a:p>
      </dgm:t>
    </dgm:pt>
    <dgm:pt modelId="{18DE372D-5A3B-4383-8FD9-DE6572A862AC}" type="sibTrans" cxnId="{DC049B79-8AAC-4E48-9457-D22C146205A1}">
      <dgm:prSet/>
      <dgm:spPr/>
      <dgm:t>
        <a:bodyPr/>
        <a:lstStyle/>
        <a:p>
          <a:endParaRPr lang="en-US"/>
        </a:p>
      </dgm:t>
    </dgm:pt>
    <dgm:pt modelId="{1F53A73A-74DD-4615-83FB-1165253AA324}">
      <dgm:prSet/>
      <dgm:spPr/>
      <dgm:t>
        <a:bodyPr/>
        <a:lstStyle/>
        <a:p>
          <a:r>
            <a:rPr lang="en-US"/>
            <a:t>Implemented the competition</a:t>
          </a:r>
        </a:p>
      </dgm:t>
    </dgm:pt>
    <dgm:pt modelId="{004D3323-D8AA-418A-8F6B-C5E9BBEB7AC3}" type="parTrans" cxnId="{36AB885A-6CAD-4166-AEFF-C7EB254037F9}">
      <dgm:prSet/>
      <dgm:spPr/>
      <dgm:t>
        <a:bodyPr/>
        <a:lstStyle/>
        <a:p>
          <a:endParaRPr lang="en-US"/>
        </a:p>
      </dgm:t>
    </dgm:pt>
    <dgm:pt modelId="{FDD1C545-AC82-4CA9-8806-5B8F2DCEE071}" type="sibTrans" cxnId="{36AB885A-6CAD-4166-AEFF-C7EB254037F9}">
      <dgm:prSet/>
      <dgm:spPr/>
      <dgm:t>
        <a:bodyPr/>
        <a:lstStyle/>
        <a:p>
          <a:endParaRPr lang="en-US"/>
        </a:p>
      </dgm:t>
    </dgm:pt>
    <dgm:pt modelId="{728D68D1-75A4-4DBD-A701-7AB2E6C608BE}" type="pres">
      <dgm:prSet presAssocID="{8397ED5C-8A65-4EDE-97F5-E58175958D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4C9301-C09C-4717-9D49-3F72A4890D61}" type="pres">
      <dgm:prSet presAssocID="{AE0561B6-5BB9-4780-88E6-6AFB8958C6FE}" presName="hierRoot1" presStyleCnt="0"/>
      <dgm:spPr/>
    </dgm:pt>
    <dgm:pt modelId="{72CE27E9-CF20-4739-BBEB-0D49990D9F0D}" type="pres">
      <dgm:prSet presAssocID="{AE0561B6-5BB9-4780-88E6-6AFB8958C6FE}" presName="composite" presStyleCnt="0"/>
      <dgm:spPr/>
    </dgm:pt>
    <dgm:pt modelId="{771A7A74-4626-410B-95CB-43EAA1A63315}" type="pres">
      <dgm:prSet presAssocID="{AE0561B6-5BB9-4780-88E6-6AFB8958C6FE}" presName="background" presStyleLbl="node0" presStyleIdx="0" presStyleCnt="3"/>
      <dgm:spPr/>
    </dgm:pt>
    <dgm:pt modelId="{FEB64291-E809-4BCD-91B7-7AC6E7039401}" type="pres">
      <dgm:prSet presAssocID="{AE0561B6-5BB9-4780-88E6-6AFB8958C6FE}" presName="text" presStyleLbl="fgAcc0" presStyleIdx="0" presStyleCnt="3">
        <dgm:presLayoutVars>
          <dgm:chPref val="3"/>
        </dgm:presLayoutVars>
      </dgm:prSet>
      <dgm:spPr/>
    </dgm:pt>
    <dgm:pt modelId="{742F1677-8E7A-4B53-90CA-C9F921EF4ADF}" type="pres">
      <dgm:prSet presAssocID="{AE0561B6-5BB9-4780-88E6-6AFB8958C6FE}" presName="hierChild2" presStyleCnt="0"/>
      <dgm:spPr/>
    </dgm:pt>
    <dgm:pt modelId="{83A8E31A-43B9-48AC-A477-5DBFE05D7784}" type="pres">
      <dgm:prSet presAssocID="{14DFF488-BC4C-4ED0-93B3-18875A725288}" presName="hierRoot1" presStyleCnt="0"/>
      <dgm:spPr/>
    </dgm:pt>
    <dgm:pt modelId="{37484BB3-2BD2-401F-BCB9-AFEA3B597188}" type="pres">
      <dgm:prSet presAssocID="{14DFF488-BC4C-4ED0-93B3-18875A725288}" presName="composite" presStyleCnt="0"/>
      <dgm:spPr/>
    </dgm:pt>
    <dgm:pt modelId="{47FD17B8-FAC7-4C0E-9A88-C518EEFA6CF1}" type="pres">
      <dgm:prSet presAssocID="{14DFF488-BC4C-4ED0-93B3-18875A725288}" presName="background" presStyleLbl="node0" presStyleIdx="1" presStyleCnt="3"/>
      <dgm:spPr/>
    </dgm:pt>
    <dgm:pt modelId="{FA66E245-70B4-48F6-BE88-93835F26A332}" type="pres">
      <dgm:prSet presAssocID="{14DFF488-BC4C-4ED0-93B3-18875A725288}" presName="text" presStyleLbl="fgAcc0" presStyleIdx="1" presStyleCnt="3">
        <dgm:presLayoutVars>
          <dgm:chPref val="3"/>
        </dgm:presLayoutVars>
      </dgm:prSet>
      <dgm:spPr/>
    </dgm:pt>
    <dgm:pt modelId="{56925311-ACB0-46ED-A66C-8F09BF897AD0}" type="pres">
      <dgm:prSet presAssocID="{14DFF488-BC4C-4ED0-93B3-18875A725288}" presName="hierChild2" presStyleCnt="0"/>
      <dgm:spPr/>
    </dgm:pt>
    <dgm:pt modelId="{445AB820-8E01-4B4B-A536-E25F51FF9F05}" type="pres">
      <dgm:prSet presAssocID="{1F53A73A-74DD-4615-83FB-1165253AA324}" presName="hierRoot1" presStyleCnt="0"/>
      <dgm:spPr/>
    </dgm:pt>
    <dgm:pt modelId="{476C1F12-DA26-4414-B35D-D9E26C36423C}" type="pres">
      <dgm:prSet presAssocID="{1F53A73A-74DD-4615-83FB-1165253AA324}" presName="composite" presStyleCnt="0"/>
      <dgm:spPr/>
    </dgm:pt>
    <dgm:pt modelId="{1F082CCE-15AB-4EAE-830A-D5CC7DFDF238}" type="pres">
      <dgm:prSet presAssocID="{1F53A73A-74DD-4615-83FB-1165253AA324}" presName="background" presStyleLbl="node0" presStyleIdx="2" presStyleCnt="3"/>
      <dgm:spPr/>
    </dgm:pt>
    <dgm:pt modelId="{7A742440-7D62-4B3F-AD21-B2F40C234244}" type="pres">
      <dgm:prSet presAssocID="{1F53A73A-74DD-4615-83FB-1165253AA324}" presName="text" presStyleLbl="fgAcc0" presStyleIdx="2" presStyleCnt="3">
        <dgm:presLayoutVars>
          <dgm:chPref val="3"/>
        </dgm:presLayoutVars>
      </dgm:prSet>
      <dgm:spPr/>
    </dgm:pt>
    <dgm:pt modelId="{DECB3F16-4027-4A78-A0DD-AF2C01FF35ED}" type="pres">
      <dgm:prSet presAssocID="{1F53A73A-74DD-4615-83FB-1165253AA324}" presName="hierChild2" presStyleCnt="0"/>
      <dgm:spPr/>
    </dgm:pt>
  </dgm:ptLst>
  <dgm:cxnLst>
    <dgm:cxn modelId="{DC049B79-8AAC-4E48-9457-D22C146205A1}" srcId="{8397ED5C-8A65-4EDE-97F5-E58175958D63}" destId="{14DFF488-BC4C-4ED0-93B3-18875A725288}" srcOrd="1" destOrd="0" parTransId="{197BDDDB-3172-4637-A99E-37396ED881B0}" sibTransId="{18DE372D-5A3B-4383-8FD9-DE6572A862AC}"/>
    <dgm:cxn modelId="{36AB885A-6CAD-4166-AEFF-C7EB254037F9}" srcId="{8397ED5C-8A65-4EDE-97F5-E58175958D63}" destId="{1F53A73A-74DD-4615-83FB-1165253AA324}" srcOrd="2" destOrd="0" parTransId="{004D3323-D8AA-418A-8F6B-C5E9BBEB7AC3}" sibTransId="{FDD1C545-AC82-4CA9-8806-5B8F2DCEE071}"/>
    <dgm:cxn modelId="{6B9DBB92-9B27-4EE4-ABD4-8B0005E4F6F0}" srcId="{8397ED5C-8A65-4EDE-97F5-E58175958D63}" destId="{AE0561B6-5BB9-4780-88E6-6AFB8958C6FE}" srcOrd="0" destOrd="0" parTransId="{69E401C4-DC1E-4DA1-A432-B49C35C44023}" sibTransId="{3E6D10FD-159A-4BBB-AC5B-94C2887050A1}"/>
    <dgm:cxn modelId="{F35792CE-8754-404E-BC3F-EA52E30B5E0E}" type="presOf" srcId="{AE0561B6-5BB9-4780-88E6-6AFB8958C6FE}" destId="{FEB64291-E809-4BCD-91B7-7AC6E7039401}" srcOrd="0" destOrd="0" presId="urn:microsoft.com/office/officeart/2005/8/layout/hierarchy1"/>
    <dgm:cxn modelId="{5D5A89D8-4D06-4965-A4F8-3B66D75C1F41}" type="presOf" srcId="{1F53A73A-74DD-4615-83FB-1165253AA324}" destId="{7A742440-7D62-4B3F-AD21-B2F40C234244}" srcOrd="0" destOrd="0" presId="urn:microsoft.com/office/officeart/2005/8/layout/hierarchy1"/>
    <dgm:cxn modelId="{9439FFE4-6E74-475D-98C7-FE786A94E150}" type="presOf" srcId="{14DFF488-BC4C-4ED0-93B3-18875A725288}" destId="{FA66E245-70B4-48F6-BE88-93835F26A332}" srcOrd="0" destOrd="0" presId="urn:microsoft.com/office/officeart/2005/8/layout/hierarchy1"/>
    <dgm:cxn modelId="{DA7D9DF1-239F-40A1-9DC9-1F894594C408}" type="presOf" srcId="{8397ED5C-8A65-4EDE-97F5-E58175958D63}" destId="{728D68D1-75A4-4DBD-A701-7AB2E6C608BE}" srcOrd="0" destOrd="0" presId="urn:microsoft.com/office/officeart/2005/8/layout/hierarchy1"/>
    <dgm:cxn modelId="{08AE2298-7A5A-4C27-AECB-2E33FD6313A0}" type="presParOf" srcId="{728D68D1-75A4-4DBD-A701-7AB2E6C608BE}" destId="{A44C9301-C09C-4717-9D49-3F72A4890D61}" srcOrd="0" destOrd="0" presId="urn:microsoft.com/office/officeart/2005/8/layout/hierarchy1"/>
    <dgm:cxn modelId="{35E8DDEE-5031-41ED-8006-E5545B75E309}" type="presParOf" srcId="{A44C9301-C09C-4717-9D49-3F72A4890D61}" destId="{72CE27E9-CF20-4739-BBEB-0D49990D9F0D}" srcOrd="0" destOrd="0" presId="urn:microsoft.com/office/officeart/2005/8/layout/hierarchy1"/>
    <dgm:cxn modelId="{A055AB17-331C-4358-B5BB-C624B5155910}" type="presParOf" srcId="{72CE27E9-CF20-4739-BBEB-0D49990D9F0D}" destId="{771A7A74-4626-410B-95CB-43EAA1A63315}" srcOrd="0" destOrd="0" presId="urn:microsoft.com/office/officeart/2005/8/layout/hierarchy1"/>
    <dgm:cxn modelId="{9E62760B-A069-4472-8887-BD4252C49CD0}" type="presParOf" srcId="{72CE27E9-CF20-4739-BBEB-0D49990D9F0D}" destId="{FEB64291-E809-4BCD-91B7-7AC6E7039401}" srcOrd="1" destOrd="0" presId="urn:microsoft.com/office/officeart/2005/8/layout/hierarchy1"/>
    <dgm:cxn modelId="{AE5AA7E5-3CC5-436C-963E-126324AD80E4}" type="presParOf" srcId="{A44C9301-C09C-4717-9D49-3F72A4890D61}" destId="{742F1677-8E7A-4B53-90CA-C9F921EF4ADF}" srcOrd="1" destOrd="0" presId="urn:microsoft.com/office/officeart/2005/8/layout/hierarchy1"/>
    <dgm:cxn modelId="{889F1827-01A1-4063-8B3F-CCEC09A24B2B}" type="presParOf" srcId="{728D68D1-75A4-4DBD-A701-7AB2E6C608BE}" destId="{83A8E31A-43B9-48AC-A477-5DBFE05D7784}" srcOrd="1" destOrd="0" presId="urn:microsoft.com/office/officeart/2005/8/layout/hierarchy1"/>
    <dgm:cxn modelId="{4DF528A3-A5B3-49E0-9830-FA262B7A09CC}" type="presParOf" srcId="{83A8E31A-43B9-48AC-A477-5DBFE05D7784}" destId="{37484BB3-2BD2-401F-BCB9-AFEA3B597188}" srcOrd="0" destOrd="0" presId="urn:microsoft.com/office/officeart/2005/8/layout/hierarchy1"/>
    <dgm:cxn modelId="{E2618DDF-6266-493D-9CBC-51B5FCC0A1E8}" type="presParOf" srcId="{37484BB3-2BD2-401F-BCB9-AFEA3B597188}" destId="{47FD17B8-FAC7-4C0E-9A88-C518EEFA6CF1}" srcOrd="0" destOrd="0" presId="urn:microsoft.com/office/officeart/2005/8/layout/hierarchy1"/>
    <dgm:cxn modelId="{816F5D18-5C9D-4C3C-A932-4773B30A5C25}" type="presParOf" srcId="{37484BB3-2BD2-401F-BCB9-AFEA3B597188}" destId="{FA66E245-70B4-48F6-BE88-93835F26A332}" srcOrd="1" destOrd="0" presId="urn:microsoft.com/office/officeart/2005/8/layout/hierarchy1"/>
    <dgm:cxn modelId="{7E4E0944-D88F-40FB-A0DC-CFC4B2AA83C1}" type="presParOf" srcId="{83A8E31A-43B9-48AC-A477-5DBFE05D7784}" destId="{56925311-ACB0-46ED-A66C-8F09BF897AD0}" srcOrd="1" destOrd="0" presId="urn:microsoft.com/office/officeart/2005/8/layout/hierarchy1"/>
    <dgm:cxn modelId="{1ECB1A24-7D92-4985-9B33-A043D47EA9EB}" type="presParOf" srcId="{728D68D1-75A4-4DBD-A701-7AB2E6C608BE}" destId="{445AB820-8E01-4B4B-A536-E25F51FF9F05}" srcOrd="2" destOrd="0" presId="urn:microsoft.com/office/officeart/2005/8/layout/hierarchy1"/>
    <dgm:cxn modelId="{56310A76-2405-4647-B7CC-2D427BAAED8C}" type="presParOf" srcId="{445AB820-8E01-4B4B-A536-E25F51FF9F05}" destId="{476C1F12-DA26-4414-B35D-D9E26C36423C}" srcOrd="0" destOrd="0" presId="urn:microsoft.com/office/officeart/2005/8/layout/hierarchy1"/>
    <dgm:cxn modelId="{02D0A58A-7292-40ED-A742-740BF810B20C}" type="presParOf" srcId="{476C1F12-DA26-4414-B35D-D9E26C36423C}" destId="{1F082CCE-15AB-4EAE-830A-D5CC7DFDF238}" srcOrd="0" destOrd="0" presId="urn:microsoft.com/office/officeart/2005/8/layout/hierarchy1"/>
    <dgm:cxn modelId="{5AE5FC82-F8A8-463E-AF6F-42D5E9E5D8A3}" type="presParOf" srcId="{476C1F12-DA26-4414-B35D-D9E26C36423C}" destId="{7A742440-7D62-4B3F-AD21-B2F40C234244}" srcOrd="1" destOrd="0" presId="urn:microsoft.com/office/officeart/2005/8/layout/hierarchy1"/>
    <dgm:cxn modelId="{6CF763BA-E219-41F4-9D43-10DC7ABA1543}" type="presParOf" srcId="{445AB820-8E01-4B4B-A536-E25F51FF9F05}" destId="{DECB3F16-4027-4A78-A0DD-AF2C01FF35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A7A74-4626-410B-95CB-43EAA1A63315}">
      <dsp:nvSpPr>
        <dsp:cNvPr id="0" name=""/>
        <dsp:cNvSpPr/>
      </dsp:nvSpPr>
      <dsp:spPr>
        <a:xfrm>
          <a:off x="0" y="870946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64291-E809-4BCD-91B7-7AC6E7039401}">
      <dsp:nvSpPr>
        <dsp:cNvPr id="0" name=""/>
        <dsp:cNvSpPr/>
      </dsp:nvSpPr>
      <dsp:spPr>
        <a:xfrm>
          <a:off x="323552" y="1178321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Demonstrated </a:t>
          </a:r>
          <a:r>
            <a:rPr lang="en-US" sz="2800" b="1" kern="1200" dirty="0"/>
            <a:t>novel</a:t>
          </a:r>
          <a:r>
            <a:rPr lang="en-US" sz="2800" kern="1200" dirty="0"/>
            <a:t> approach to drifting with a single camera</a:t>
          </a:r>
        </a:p>
      </dsp:txBody>
      <dsp:txXfrm>
        <a:off x="377710" y="1232479"/>
        <a:ext cx="2803655" cy="1740785"/>
      </dsp:txXfrm>
    </dsp:sp>
    <dsp:sp modelId="{47FD17B8-FAC7-4C0E-9A88-C518EEFA6CF1}">
      <dsp:nvSpPr>
        <dsp:cNvPr id="0" name=""/>
        <dsp:cNvSpPr/>
      </dsp:nvSpPr>
      <dsp:spPr>
        <a:xfrm>
          <a:off x="3559075" y="870946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66E245-70B4-48F6-BE88-93835F26A332}">
      <dsp:nvSpPr>
        <dsp:cNvPr id="0" name=""/>
        <dsp:cNvSpPr/>
      </dsp:nvSpPr>
      <dsp:spPr>
        <a:xfrm>
          <a:off x="3882628" y="1178321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Process of track design through experiments</a:t>
          </a:r>
        </a:p>
      </dsp:txBody>
      <dsp:txXfrm>
        <a:off x="3936786" y="1232479"/>
        <a:ext cx="2803655" cy="1740785"/>
      </dsp:txXfrm>
    </dsp:sp>
    <dsp:sp modelId="{1F082CCE-15AB-4EAE-830A-D5CC7DFDF238}">
      <dsp:nvSpPr>
        <dsp:cNvPr id="0" name=""/>
        <dsp:cNvSpPr/>
      </dsp:nvSpPr>
      <dsp:spPr>
        <a:xfrm>
          <a:off x="7118151" y="870946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742440-7D62-4B3F-AD21-B2F40C234244}">
      <dsp:nvSpPr>
        <dsp:cNvPr id="0" name=""/>
        <dsp:cNvSpPr/>
      </dsp:nvSpPr>
      <dsp:spPr>
        <a:xfrm>
          <a:off x="7441703" y="1178321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Implemented the competition</a:t>
          </a:r>
        </a:p>
      </dsp:txBody>
      <dsp:txXfrm>
        <a:off x="7495861" y="1232479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3.8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26617 7479 0,'18'0'94,"-1"0"-94,1 0 0,53 0 15,-54 0-15,89 18 16,53 17 0,-36-18-1,1-17 1,-1 0 15,-17 0-15,0 0-1,-36 0 1,19 18 0,-1-18-1,0 18 1,0-1 0,-35 1-1,18 0 1,-1 17-1,-17-35 1,-35 0 47,-1 0 218,1 0-141,0 0-108,-1 0-17,1 0 1,0 0-16,17 0 16,-17 0 15,-1 0-16,1 0 64,-1 0-79,1 0 15,0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8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4022 8749 0,'0'-18'15,"17"18"48,1 0-63,35 0 15,53 0 1,-89 0-16,177-17 16,0-1-1,71 0 1,0 18-1,-71-17 1,-18 17 0,-53 0-1,-17 0 1,-35-18 15,-18 18-15,0 0-1,17 0 1,1 0 0,-36 0-1,36 0 1,17 0 0,-18 0-1,1 0 1,-1 0-1,36 0 1,0 18 0,35-18-1,-17 0 17,-54 0-17,1 0 1,35 17-1,-1-17 1,19 18 0,17-18-1,-35 0 1,53 0 0,-18 0-1,18 0 1,17 0-1,-35 0 1,-18 0 0,-34 0-1,17 0 1,-1 0 15,-16 0-15,-19 0-1,36 0 1,0 0 0,17 0-1,1 0 1,-54 18 0,18-18-1,-35 17 1,53 1-1,-18-18 1,-17 18 0,35-18 15,-18 0-31,35 0 31,19 17-15,-19 1-1,1-1 1,-1-17 0,-17 0-1,-18 0 1,0 18 0,-35-18-1,35 35 1,1-17-1,34 0 1,0-1 0,19 1-1,16 0 17,-34-1-17,17 1 1,-18-1-1,1-17 1,-36 18 0,18-18-1,-18 0 1,18 0 0,0 18-1,17-18 1,18 0-1,-17 0 1,17-18 0,0 0-1,-18 1 1,1 17 15,-1 0-15,-17 0-1,18 0 1,-18-18 0,17 1-1,-52 17 1,17 0 0,53-18-1,-18-17 1,36 17-1,-18 0 1,-17-17 0,34 0-1,-16 35 1,-125-18 0,107 18-1,-36 0 1,-18 0-1,19 0 1,-19 0 0,-17-17-1,18 17 1,17 0 0,18 0-1,52 0 1,19 0-1,-1 0 1,54 17 0,-107-17-1,0 18 1,36-1 0,-35 1-1,-18-18 1,-18 18-1,-53-18 1,0 0 0,1 0-1,-1 0-15,0 0 16,53 0 0,1 0-1,34 0 1,36 0-1,52 17 1,-52-17 0,18 18-1,-36-18 1,17 0 15,1 18-15,-18-18-1,36 0 1,-54 0 0,18 0-1,-35 17 1,0-17 0,-18 0-1,36 18 1,-1-18-1,-17 0 1,-18 0 0,36 0-1,34 0 1,1-35 15,17 35-15,89-36-1,-53 19 1,35-1 0,-53 18-1,35-18 1,-35 1 0,35 17-1,-17 0 1,-18 0-1,-18 0 1,1 0 0,-19 0-1,54 0 17,0 17-17,52-17 1,72 0-1,-19 0 1,-35 0 0,18 0-1,-53 0 1,-35 0 0,-1 0-1,1 0 1,-36 0-1,1 0 1,-1 0 0,-17 0-1,0 0 1,35 0 15,-18 0-15,1 0-1,-72 0 1,1 0 0,-18 0-1,-17 0 1,-18-17 0,0 17-1,0 0 1,-36-18-1,19 18 1,-19 0 0,1 0 15,0 0 78,-1 0-77,1 0-32,-1 0 15,19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9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3969 10089 0,'17'0'63,"1"0"-63,35 0 15,-35 0-15,87 0 16,37 0-1,52 0 1,35 0 0,18-17-1,-53 17 17,-71 0-17,-52 0 1,-18 0-1,0 0 1,-18 0 0,0-18-1,-17 18 1,17 0 0,18 0-1,-35 0 1,17 0-1,-17 0 1,-1 0 0,36 0-1,-18 0 1,18 0 15,0 0-15,18-17-1,-1 17 1,-34 0 0,-19 0-1,1 0 1,-18-18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3.8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26617 7479 0,'18'0'94,"-1"0"-94,1 0 0,53 0 15,-54 0-15,89 18 16,53 17 0,-36-18-1,1-17 1,-1 0 15,-17 0-15,0 0-1,-36 0 1,19 18 0,-1-18-1,0 18 1,0-1 0,-35 1-1,18 0 1,-1 17-1,-17-35 1,-35 0 47,-1 0 218,1 0-141,0 0-108,-1 0-17,1 0 1,0 0-16,17 0 16,-17 0 15,-1 0-16,1 0 64,-1 0-79,1 0 15,0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8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4022 8749 0,'0'-18'15,"17"18"48,1 0-63,35 0 15,53 0 1,-89 0-16,177-17 16,0-1-1,71 0 1,0 18-1,-71-17 1,-18 17 0,-53 0-1,-17 0 1,-35-18 15,-18 18-15,0 0-1,17 0 1,1 0 0,-36 0-1,36 0 1,17 0 0,-18 0-1,1 0 1,-1 0-1,36 0 1,0 18 0,35-18-1,-17 0 17,-54 0-17,1 0 1,35 17-1,-1-17 1,19 18 0,17-18-1,-35 0 1,53 0 0,-18 0-1,18 0 1,17 0-1,-35 0 1,-18 0 0,-34 0-1,17 0 1,-1 0 15,-16 0-15,-19 0-1,36 0 1,0 0 0,17 0-1,1 0 1,-54 18 0,18-18-1,-35 17 1,53 1-1,-18-18 1,-17 18 0,35-18 15,-18 0-31,35 0 31,19 17-15,-19 1-1,1-1 1,-1-17 0,-17 0-1,-18 0 1,0 18 0,-35-18-1,35 35 1,1-17-1,34 0 1,0-1 0,19 1-1,16 0 17,-34-1-17,17 1 1,-18-1-1,1-17 1,-36 18 0,18-18-1,-18 0 1,18 0 0,0 18-1,17-18 1,18 0-1,-17 0 1,17-18 0,0 0-1,-18 1 1,1 17 15,-1 0-15,-17 0-1,18 0 1,-18-18 0,17 1-1,-52 17 1,17 0 0,53-18-1,-18-17 1,36 17-1,-18 0 1,-17-17 0,34 0-1,-16 35 1,-125-18 0,107 18-1,-36 0 1,-18 0-1,19 0 1,-19 0 0,-17-17-1,18 17 1,17 0 0,18 0-1,52 0 1,19 0-1,-1 0 1,54 17 0,-107-17-1,0 18 1,36-1 0,-35 1-1,-18-18 1,-18 18-1,-53-18 1,0 0 0,1 0-1,-1 0-15,0 0 16,53 0 0,1 0-1,34 0 1,36 0-1,52 17 1,-52-17 0,18 18-1,-36-18 1,17 0 15,1 18-15,-18-18-1,36 0 1,-54 0 0,18 0-1,-35 17 1,0-17 0,-18 0-1,36 18 1,-1-18-1,-17 0 1,-18 0 0,36 0-1,34 0 1,1-35 15,17 35-15,89-36-1,-53 19 1,35-1 0,-53 18-1,35-18 1,-35 1 0,35 17-1,-17 0 1,-18 0-1,-18 0 1,1 0 0,-19 0-1,54 0 17,0 17-17,52-17 1,72 0-1,-19 0 1,-35 0 0,18 0-1,-53 0 1,-35 0 0,-1 0-1,1 0 1,-36 0-1,1 0 1,-1 0 0,-17 0-1,0 0 1,35 0 15,-18 0-15,1 0-1,-72 0 1,1 0 0,-18 0-1,-17 0 1,-18-17 0,0 17-1,0 0 1,-36-18-1,19 18 1,-19 0 0,1 0 15,0 0 78,-1 0-77,1 0-32,-1 0 15,19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6:29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3969 10089 0,'17'0'63,"1"0"-63,35 0 15,-35 0-15,87 0 16,37 0-1,52 0 1,35 0 0,18-17-1,-53 17 17,-71 0-17,-52 0 1,-18 0-1,0 0 1,-18 0 0,0-18-1,-17 18 1,17 0 0,18 0-1,-35 0 1,17 0-1,-17 0 1,-1 0 0,36 0-1,-18 0 1,18 0 15,0 0-15,18-17-1,-1 17 1,-34 0 0,-19 0-1,1 0 1,-18-18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7:03.871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25753 10107 0,'17'0'110,"1"0"-95,0 0 1,-1 0-16,1 0 16,17 0-1,-17 0-15,35 0 16,35 0 0,-35 0-1,17 0 1,-17 0-1,0 0 1,0 18 0,0-18-1,18 0 17,-18 0-17,17 0 1,1 0-1,-36 17 1,0-17 0,1 0-1,34 0 1,-17 18 0,35 0-1,-35-1 1,0-17-1,-18 18 1,36-18 0,-36 0-1,18 0 17,-35 0-17,17 0 1,-17 0-1,17 0 1,-17 0 0,-1 0 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7:10.17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4128 11448 0,'0'-18'62,"17"18"-62,18-18 16,1 18-1,-19 0-15,36 0 16,0 0 0,-35 0-1,17 0 1,-17 0 0,-1 0-1,1 0 1,17 0-1,36 0 1,-1 0 0,19 0 15,-37-17-15,1 17-1,0 0 1,18-18-1,35 18 1,-18-18 0,-18 1-1,-17 17 1,0 0 0,18 0-1,17-18 1,36 18-1,-1-17 1,-17-1 0,-36 18 15,-17 0-15,-17 0-1,-1 0 1,18 0-1,0 0 1,-18 0 0,0 0-1,18 0 1,0 0 0,0 0-1,0 0 1,0 0-1,0 0 1,-18 0 0,36 0-1,-18 0 17,17 0-17,-35 0 1,1 0-1,-1 0 1,18 0 0,-18 0-1,0 0 1,1 0 0,-1 0-1,18 0 1,17 0-1,1 0 1,-18 0 0,-18 0 15,36 0-15,-1 0-1,1 18 1,17-18-1,-17 0 1,-19 0 0,1 17-1,18-17 1,-18 18 0,17-18-1,1 0 1,0 0-1,-54 0 1,36 0 0,0 0-1,-18 17 17,18-17-17,-18 0 1,36 0-1,-18 0 1,0 0 0,-18 0-1,18 0 1,0 18 0,18-18-1,-19 18 1,1-18-1,0 0 1,-17 0 0,16 0-1,19 0 17,-18 0-17,-18 17 1,18 1-1,18-18 1,-1 0 0,18 18-1,1-18 1,-36 0 0,-1 17-1,1-17 1,18 18-1,-36-18 1,18 18 0,35-18-1,18 17 17,-35-17-17,-1 18 1,-17-18-1,0 0 1,0 17 0,-18-17-1,18 18 1,-17-18 0,-1 0-1,18 0 1,0 18-1,0-18 1,-1 0 0,1 0 15,-17 0-15,17 0-1,-1 0 1,1 0-1,0 0 1,-17 0 0,16 0-1,37 0 1,-19 0 0,1 0-1,-1 0 1,-17 0-1,18 0 1,-1 0 0,1 0-1,0-18 17,17 18-17,0 0 1,0 0-1,0 0 1,0 0 0,1 0-1,16 0 1,-16 0 0,-36 0-1,35-18 1,-35 18-1,-18 0 1,0 0 0,36-17-1,-36 17 17,36 0-17,-1 0 1,-17 0-1,0-18 1,18 18 0,-1 0-1,1 0 1,-18 0 0,0-17-1,17 17 1,36 0-1,-18-18 1,0 18 0,1 0 15,-1 0-15,0 0-1,18 0 1,-36 0-1,19 0 1,16 0 0,36 0-1,-17 0 1,-1 0 0,-17-18-1,35 18 1,-35 0-1,18 0 1,17 0 0,-35 0 15,-1 0-15,-52 0-1,36 0 1,-19 0-1,-17 0 1,35 0 0,-17 0-1,17 0 1,-18 0 0,19 0-1,-19 0 1,18 0-1,-52-17 1,34 17 0,-17 0 15,35 0-15,-17 0-1,17 0 1,-35 0-1,0 0 1,35-18 0,-17 18-1,-1 0 1,1-18 0,-18 18-1,35 0 1,-18-17-1,19 17 1,-19-18 0,1 18 15,-1-18-15,19 1-1,34 17 1,-35-18-1,18 18 1,0 0 0,17-17-1,18 17 1,-17 0 0,17 0-1,0 0 1,-35 0-1,17 0 1,36 0 15,53 0-15,-36 0 0,1 0-1,-36 0 1,18 0-1,-36 0 1,0 17 0,-17 1-1,0-18 1,-18 0 0,1 0-1,16 0 1,19 0-1,-1 0 1,-17 0 0,-35 17 15,35-17-15,-54 0-1,19 0 1,17 0-1,0 0 1,1 0 0,-19 0-1,18 0 1,18 0 0,35 0-1,0 0 1,-17 0-1,-1 0 1,-17 0 0,0 0 15,53 0-15,-36 0-1,36 0 1,-18 0-1,-17 0 1,34 18 0,1-18-1,0 0 1,0 0 0,-36 0-1,18 0 1,-17 0-1,-19 0 1,19 0 0,-1 18 15,1-18-15,17 17-1,-18 1 1,19-18-1,16 0 1,1 18 0,0-1-1,0-17 1,-1 18 0,1-18-1,-53 18 1,53-1-1,-71-17 1,53 0 0,-53 0 15,36 0-15,17 0-1,-35 0 1,-18 0-1,0 0 1,0 0 0,36-17-1,-54 17 1,1-18 0,-1 18-1,1 0 1,-18-18-1,0 18 1,-18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4-08T08:37:12.765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4163 12718 0,'17'0'93,"1"0"-93,53 0 16,-54 0-16,89 0 16,35 0-1,-35 0 1,-18 0 0,-17 0-1,-1 0 1,1 0-1,-18 0 1,0 0 0,0 17 15,0-17-15,-1 0-1,37 0 1,-19 0-1,36 0 1,0 0 0,-53 0-1,0 0 1,17 0 0,36-17-1,35 17 1,0-18-1,18 0 1,-71 18 0,36-17 15,-18 17-15,-36 0-1,18 0 1,18-18-1,0 18 1,-35 0 0,-1-18-1,1 18 1,-36 0 0,0 0-1,36 0 1,-18-17-1,-18 17 1,36 0 0,-1 0 15,1 0-15,17 0-1,-18 0 1,-34 0-1,-19 0 1,-17-18 31,36 18-47,-19 0 16,1 0 46,0 0-46,-1 0-16,1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3FE0D-A9B8-4DAE-990F-97AA33DF5C3B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0526-D1CB-4FB9-A911-5FC5E8A732E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26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61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536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11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738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626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287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6123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20526-D1CB-4FB9-A911-5FC5E8A732EF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93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874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80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299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925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029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8299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176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039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411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84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658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375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030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604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033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505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279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7C1881-F5E7-4734-9E89-A55AE9EDD9D5}" type="datetimeFigureOut">
              <a:rPr lang="en-SG" smtClean="0"/>
              <a:t>10/4/2020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6058CF-FBBB-4787-997C-B7E4561620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984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623" r:id="rId7"/>
    <p:sldLayoutId id="2147484624" r:id="rId8"/>
    <p:sldLayoutId id="2147484625" r:id="rId9"/>
    <p:sldLayoutId id="2147484626" r:id="rId10"/>
    <p:sldLayoutId id="2147484627" r:id="rId11"/>
    <p:sldLayoutId id="2147484628" r:id="rId12"/>
    <p:sldLayoutId id="2147484629" r:id="rId13"/>
    <p:sldLayoutId id="2147484630" r:id="rId14"/>
    <p:sldLayoutId id="2147484631" r:id="rId15"/>
    <p:sldLayoutId id="2147484632" r:id="rId16"/>
    <p:sldLayoutId id="21474846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9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customXml" Target="../ink/ink7.xml"/><Relationship Id="rId1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oBOaVnyU4m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JbdmZDMvEMo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EDCEB-84F6-4696-86C0-37974945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dirty="0"/>
              <a:t>Presentation by:</a:t>
            </a:r>
          </a:p>
          <a:p>
            <a:pPr algn="l"/>
            <a:r>
              <a:rPr lang="en-US" dirty="0"/>
              <a:t>Tan Wei Jie</a:t>
            </a:r>
          </a:p>
          <a:p>
            <a:pPr algn="l"/>
            <a:endParaRPr lang="en-US" dirty="0"/>
          </a:p>
          <a:p>
            <a:pPr algn="l"/>
            <a:r>
              <a:rPr lang="en-SG" dirty="0">
                <a:effectLst/>
              </a:rPr>
              <a:t>Project ID: </a:t>
            </a:r>
          </a:p>
          <a:p>
            <a:pPr algn="l"/>
            <a:r>
              <a:rPr lang="en-SG" dirty="0">
                <a:effectLst/>
              </a:rPr>
              <a:t>H041930</a:t>
            </a:r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0633D-66F9-4363-8CC8-1C29BC823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en-US"/>
              <a:t>Drift Racing with Machine Learning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595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Design racetrack</a:t>
            </a:r>
            <a:endParaRPr lang="en-US" b="1" u="sng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Literature Review and Proposed Solution(s)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b="1" dirty="0"/>
              <a:t>Literature Review and Proposed Solution(s)</a:t>
            </a:r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3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154A7-FB33-4083-AAE6-5F7CAEC5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3" y="630313"/>
            <a:ext cx="10353761" cy="1002023"/>
          </a:xfrm>
        </p:spPr>
        <p:txBody>
          <a:bodyPr>
            <a:normAutofit fontScale="90000"/>
          </a:bodyPr>
          <a:lstStyle/>
          <a:p>
            <a:r>
              <a:rPr lang="en-SG"/>
              <a:t>Autonomous Drifting using </a:t>
            </a:r>
            <a:br>
              <a:rPr lang="en-SG"/>
            </a:br>
            <a:r>
              <a:rPr lang="en-SG"/>
              <a:t>Simulation Aided Reinforcement Learning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1E5080-A35D-47E4-B681-7E224CBF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n-SG" dirty="0"/>
              <a:t>Sustained Drift based on Reinforcement Learning by Cutler and How (2016)</a:t>
            </a:r>
          </a:p>
          <a:p>
            <a:r>
              <a:rPr lang="en-SG" dirty="0"/>
              <a:t>Original inspiration for the project</a:t>
            </a:r>
          </a:p>
          <a:p>
            <a:r>
              <a:rPr lang="en-SG" dirty="0"/>
              <a:t>Reinforcement Learning approach to do Sustained Drifting</a:t>
            </a:r>
          </a:p>
          <a:p>
            <a:r>
              <a:rPr lang="en-SG" dirty="0"/>
              <a:t>State information: </a:t>
            </a:r>
            <a:r>
              <a:rPr lang="fr-FR" dirty="0"/>
              <a:t>Velocity in Car Frame, </a:t>
            </a:r>
            <a:r>
              <a:rPr lang="fr-FR" dirty="0" err="1"/>
              <a:t>Yaw</a:t>
            </a:r>
            <a:r>
              <a:rPr lang="fr-FR" dirty="0"/>
              <a:t> Rate, and Wheel speed</a:t>
            </a:r>
          </a:p>
          <a:p>
            <a:r>
              <a:rPr lang="en-SG" dirty="0"/>
              <a:t>Sensors: Motion Capture System (essentially a GPS), &amp; optical wheel encoders</a:t>
            </a:r>
          </a:p>
          <a:p>
            <a:r>
              <a:rPr lang="en-SG" dirty="0"/>
              <a:t>Algorithm: PILCO</a:t>
            </a:r>
          </a:p>
        </p:txBody>
      </p:sp>
    </p:spTree>
    <p:extLst>
      <p:ext uri="{BB962C8B-B14F-4D97-AF65-F5344CB8AC3E}">
        <p14:creationId xmlns:p14="http://schemas.microsoft.com/office/powerpoint/2010/main" val="3780356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1427-B575-4C9B-A554-8F90B44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Autonomous Drifting RC Car with </a:t>
            </a:r>
            <a:br>
              <a:rPr lang="en-SG" dirty="0"/>
            </a:br>
            <a:r>
              <a:rPr lang="en-SG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5F7B-12E5-403F-A0F2-5AD6F41D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experiment by Bhattacharjee, Kabara, and Jain (2018)</a:t>
            </a:r>
          </a:p>
          <a:p>
            <a:r>
              <a:rPr lang="en-US" dirty="0"/>
              <a:t>Attempted on other state information but failed to produce results</a:t>
            </a:r>
          </a:p>
          <a:p>
            <a:r>
              <a:rPr lang="en-US" dirty="0"/>
              <a:t>Solution worked with the state information provided by Cutler and How (2016) instead</a:t>
            </a:r>
          </a:p>
          <a:p>
            <a:r>
              <a:rPr lang="en-US" dirty="0"/>
              <a:t>Sensors: IMU</a:t>
            </a:r>
          </a:p>
          <a:p>
            <a:r>
              <a:rPr lang="en-US" dirty="0"/>
              <a:t>Hardware implementation largely unsuccessful</a:t>
            </a:r>
          </a:p>
          <a:p>
            <a:r>
              <a:rPr lang="en-US" dirty="0"/>
              <a:t>Algorithms: Double-dueling DQN, PILCO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5302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58F7-088D-4B70-ADE6-206630E0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Conclusion of Reinforcement Learning Framework</a:t>
            </a:r>
            <a:endParaRPr lang="en-SG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2677-4CE0-4531-87CA-D2E32956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Need sensor for </a:t>
            </a:r>
            <a:r>
              <a:rPr lang="en-US" b="1" dirty="0"/>
              <a:t>velocity in car frame and yaw rate</a:t>
            </a:r>
          </a:p>
          <a:p>
            <a:r>
              <a:rPr lang="en-US" dirty="0"/>
              <a:t>Cutler &amp; How (2016) used Motion Capture System</a:t>
            </a:r>
            <a:r>
              <a:rPr lang="en-SG" dirty="0"/>
              <a:t>, successfully</a:t>
            </a:r>
          </a:p>
          <a:p>
            <a:r>
              <a:rPr lang="en-US" dirty="0"/>
              <a:t>Bhattacharjee et al (2018) tried IMU, unsuccessfully</a:t>
            </a:r>
          </a:p>
          <a:p>
            <a:r>
              <a:rPr lang="en-US" dirty="0"/>
              <a:t>After consultation, concluded that this approach was infeasible</a:t>
            </a:r>
          </a:p>
          <a:p>
            <a:r>
              <a:rPr lang="en-US" dirty="0"/>
              <a:t>2 major hardware concerns: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Mechanical Difficulty</a:t>
            </a:r>
          </a:p>
          <a:p>
            <a:endParaRPr lang="en-US" dirty="0"/>
          </a:p>
          <a:p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7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53625B-E4DC-425A-AD28-85B12412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a New/ Novel Approach…</a:t>
            </a:r>
            <a:endParaRPr lang="en-S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CCE2AF-9CBD-47C7-A8B2-2AEEDEC6E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pieces of literature, a naïve solution and an improved solution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7411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B1BC-669B-4F4E-BDCC-CEF1CC3E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Stanley: The robot that won the </a:t>
            </a:r>
            <a:br>
              <a:rPr lang="en-US" dirty="0"/>
            </a:br>
            <a:r>
              <a:rPr lang="en-US" dirty="0"/>
              <a:t>DARPA grand challenge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D139-F753-46AF-86F6-C746584B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Thrun et al (2006) describe the controller for their autonomous car using a separate velocity and steering controller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Insight: Control the steering and throttle independently to drive</a:t>
            </a:r>
          </a:p>
          <a:p>
            <a:r>
              <a:rPr lang="en-US" dirty="0"/>
              <a:t>Can we use this for drifting as well?</a:t>
            </a:r>
            <a:endParaRPr lang="en-SG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CE911267-A93F-43D7-99F1-CBE17DAD0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7" y="2669670"/>
            <a:ext cx="4916594" cy="192299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5A82A-3E84-453F-ACD8-9110FECF9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81" y="2925144"/>
            <a:ext cx="6096000" cy="14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F076-3D14-4E07-A6FD-2BA99518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SG" dirty="0"/>
              <a:t>End to End Learning for Self-Driving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830A-9F0D-499E-8E3A-E0B08202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Convolutional Neural Network to map images from a camera attached to the car, to the controls (in particular, steering angle)</a:t>
            </a:r>
          </a:p>
          <a:p>
            <a:endParaRPr lang="en-US" dirty="0"/>
          </a:p>
          <a:p>
            <a:r>
              <a:rPr lang="en-US" dirty="0"/>
              <a:t>Goes by many names: Nvidia model, </a:t>
            </a:r>
            <a:r>
              <a:rPr lang="en-US" dirty="0" err="1"/>
              <a:t>PilotNet</a:t>
            </a:r>
            <a:r>
              <a:rPr lang="en-US" dirty="0"/>
              <a:t>, Behavioural Cloning…</a:t>
            </a:r>
          </a:p>
          <a:p>
            <a:endParaRPr lang="en-US" dirty="0"/>
          </a:p>
          <a:p>
            <a:r>
              <a:rPr lang="en-US" dirty="0"/>
              <a:t>Requires only camera, cheap and easy to mount!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919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51B2-9F16-4E1B-AAB2-F27692BC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(Naïve) Proposed Solution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43FC-31C3-4945-8F24-FC1DDA2E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Nvidia Model to predict steering controls to make the car drift</a:t>
            </a:r>
          </a:p>
          <a:p>
            <a:r>
              <a:rPr lang="en-US" dirty="0"/>
              <a:t>Determine some constant speed later</a:t>
            </a:r>
          </a:p>
          <a:p>
            <a:endParaRPr lang="en-US" dirty="0"/>
          </a:p>
          <a:p>
            <a:r>
              <a:rPr lang="en-US" dirty="0"/>
              <a:t>Implement on Speed Dreams 2 simulator</a:t>
            </a:r>
          </a:p>
          <a:p>
            <a:r>
              <a:rPr lang="en-US" dirty="0"/>
              <a:t>Results do not show feasibility</a:t>
            </a:r>
          </a:p>
          <a:p>
            <a:r>
              <a:rPr lang="en-US" dirty="0"/>
              <a:t>Intuitively, needed to control speed</a:t>
            </a:r>
          </a:p>
          <a:p>
            <a:r>
              <a:rPr lang="en-US" dirty="0"/>
              <a:t>But this goes against the insight</a:t>
            </a:r>
          </a:p>
          <a:p>
            <a:r>
              <a:rPr lang="en-US" dirty="0"/>
              <a:t>Was the insight wrong? Why?</a:t>
            </a:r>
            <a:endParaRPr lang="en-SG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4368D0D-C547-4B1D-A44C-C7ABC76BB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069771"/>
            <a:ext cx="5559437" cy="24652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75D4A2-4BE5-4948-9047-A7ED6F4D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77" y="2684106"/>
            <a:ext cx="6336523" cy="35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51B2-9F16-4E1B-AAB2-F27692BC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Toward Automated Vehicle Control Beyond the Stability Limits: Drifting Along a General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43FC-31C3-4945-8F24-FC1DDA2E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476" y="2165433"/>
            <a:ext cx="10058400" cy="3447473"/>
          </a:xfrm>
        </p:spPr>
        <p:txBody>
          <a:bodyPr/>
          <a:lstStyle/>
          <a:p>
            <a:r>
              <a:rPr lang="en-US" dirty="0"/>
              <a:t>The MARTY project at Stanford</a:t>
            </a:r>
          </a:p>
          <a:p>
            <a:endParaRPr lang="en-US" dirty="0"/>
          </a:p>
          <a:p>
            <a:r>
              <a:rPr lang="en-US" dirty="0"/>
              <a:t>Demonstrated autonomous drifting of a life-sized car </a:t>
            </a:r>
          </a:p>
          <a:p>
            <a:endParaRPr lang="en-US" dirty="0"/>
          </a:p>
          <a:p>
            <a:r>
              <a:rPr lang="en-SG" dirty="0"/>
              <a:t>Came up with a control law</a:t>
            </a:r>
          </a:p>
          <a:p>
            <a:pPr lvl="1"/>
            <a:r>
              <a:rPr lang="en-SG" dirty="0"/>
              <a:t>In the process, had to understand relationship between actuators and the dynamics</a:t>
            </a:r>
          </a:p>
        </p:txBody>
      </p:sp>
    </p:spTree>
    <p:extLst>
      <p:ext uri="{BB962C8B-B14F-4D97-AF65-F5344CB8AC3E}">
        <p14:creationId xmlns:p14="http://schemas.microsoft.com/office/powerpoint/2010/main" val="350913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3DBA8-1621-4E5F-9B9A-212E47B9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/>
              <a:t>Overview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SG" sz="360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6294DF5-8396-40E9-84E1-6DB997E6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Literature Review and Proposed Solution(s)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Brief Overview of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Methodology, 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Implementation of Competition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Conclusion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435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FAB8F42B-D828-4483-B66F-AD4DE556C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98" y="1502034"/>
            <a:ext cx="9567804" cy="3853932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C3874C-BE06-460D-A5DE-D47CDC5FCBD9}"/>
                  </a:ext>
                </a:extLst>
              </p14:cNvPr>
              <p14:cNvContentPartPr/>
              <p14:nvPr/>
            </p14:nvContentPartPr>
            <p14:xfrm>
              <a:off x="9582120" y="2692440"/>
              <a:ext cx="692640" cy="7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C3874C-BE06-460D-A5DE-D47CDC5FCB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6280" y="2629080"/>
                <a:ext cx="723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03FAE4-6A65-47FB-AEE2-92FCA91D3EF5}"/>
                  </a:ext>
                </a:extLst>
              </p14:cNvPr>
              <p14:cNvContentPartPr/>
              <p14:nvPr/>
            </p14:nvContentPartPr>
            <p14:xfrm>
              <a:off x="1447920" y="3111480"/>
              <a:ext cx="8896680" cy="14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03FAE4-6A65-47FB-AEE2-92FCA91D3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2080" y="3048120"/>
                <a:ext cx="8928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CD1AE6-453F-4880-931B-BB653B7B4DC5}"/>
                  </a:ext>
                </a:extLst>
              </p14:cNvPr>
              <p14:cNvContentPartPr/>
              <p14:nvPr/>
            </p14:nvContentPartPr>
            <p14:xfrm>
              <a:off x="1428840" y="3606840"/>
              <a:ext cx="787680" cy="2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CD1AE6-453F-4880-931B-BB653B7B4D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3000" y="3543480"/>
                <a:ext cx="81900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58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FAB8F42B-D828-4483-B66F-AD4DE556C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98" y="1502034"/>
            <a:ext cx="9567804" cy="3853932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C3874C-BE06-460D-A5DE-D47CDC5FCBD9}"/>
                  </a:ext>
                </a:extLst>
              </p14:cNvPr>
              <p14:cNvContentPartPr/>
              <p14:nvPr/>
            </p14:nvContentPartPr>
            <p14:xfrm>
              <a:off x="9582120" y="2692440"/>
              <a:ext cx="692640" cy="7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C3874C-BE06-460D-A5DE-D47CDC5FCB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6280" y="2629080"/>
                <a:ext cx="723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03FAE4-6A65-47FB-AEE2-92FCA91D3EF5}"/>
                  </a:ext>
                </a:extLst>
              </p14:cNvPr>
              <p14:cNvContentPartPr/>
              <p14:nvPr/>
            </p14:nvContentPartPr>
            <p14:xfrm>
              <a:off x="1447920" y="3111480"/>
              <a:ext cx="8896680" cy="14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03FAE4-6A65-47FB-AEE2-92FCA91D3E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2080" y="3048120"/>
                <a:ext cx="89280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CD1AE6-453F-4880-931B-BB653B7B4DC5}"/>
                  </a:ext>
                </a:extLst>
              </p14:cNvPr>
              <p14:cNvContentPartPr/>
              <p14:nvPr/>
            </p14:nvContentPartPr>
            <p14:xfrm>
              <a:off x="1428840" y="3606840"/>
              <a:ext cx="787680" cy="2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CD1AE6-453F-4880-931B-BB653B7B4D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3000" y="3543480"/>
                <a:ext cx="819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1D8E0D-62DD-4D09-AEAE-E2956A821AA8}"/>
                  </a:ext>
                </a:extLst>
              </p14:cNvPr>
              <p14:cNvContentPartPr/>
              <p14:nvPr/>
            </p14:nvContentPartPr>
            <p14:xfrm>
              <a:off x="9271080" y="3638520"/>
              <a:ext cx="590760" cy="3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1D8E0D-62DD-4D09-AEAE-E2956A821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5240" y="3575160"/>
                <a:ext cx="6220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F275E0-DD73-45AE-8455-36F05E64A32A}"/>
                  </a:ext>
                </a:extLst>
              </p14:cNvPr>
              <p14:cNvContentPartPr/>
              <p14:nvPr/>
            </p14:nvContentPartPr>
            <p14:xfrm>
              <a:off x="1486080" y="4064040"/>
              <a:ext cx="866160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F275E0-DD73-45AE-8455-36F05E64A3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0240" y="4000680"/>
                <a:ext cx="86929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FF74EC-B46B-4BB1-ABD7-A2846A57CF6E}"/>
                  </a:ext>
                </a:extLst>
              </p14:cNvPr>
              <p14:cNvContentPartPr/>
              <p14:nvPr/>
            </p14:nvContentPartPr>
            <p14:xfrm>
              <a:off x="1498680" y="4533840"/>
              <a:ext cx="1371960" cy="5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FF74EC-B46B-4BB1-ABD7-A2846A57CF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82840" y="4470480"/>
                <a:ext cx="140328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98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DC49-7668-491C-8B76-8AED6734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Proposed Solution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C676-8758-4250-9CB9-6BEEFC87D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Largely same as previous solution, but predict both the steering and the speed rather than the steering only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Novel approach!</a:t>
            </a:r>
          </a:p>
          <a:p>
            <a:endParaRPr lang="en-US" dirty="0"/>
          </a:p>
          <a:p>
            <a:r>
              <a:rPr lang="en-US" dirty="0"/>
              <a:t>Try to demonstrate feasibility of this solution on the hardware</a:t>
            </a:r>
            <a:endParaRPr lang="en-SG" dirty="0"/>
          </a:p>
        </p:txBody>
      </p:sp>
      <p:pic>
        <p:nvPicPr>
          <p:cNvPr id="5" name="Picture 4" descr="A picture containing map, table, man, group&#10;&#10;Description automatically generated">
            <a:extLst>
              <a:ext uri="{FF2B5EF4-FFF2-40B4-BE49-F238E27FC236}">
                <a16:creationId xmlns:a16="http://schemas.microsoft.com/office/drawing/2014/main" id="{02804CA7-17C0-422A-8565-2251B68F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7" y="2305119"/>
            <a:ext cx="4583423" cy="22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Overview of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Literature Review and Proposed Solution(s)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b="1" dirty="0"/>
              <a:t>Overview of Implementation</a:t>
            </a:r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BEBC-8B5C-4103-BDD3-3E9005B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D4741505-AB58-4312-8FB6-B263911AF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41" y="533400"/>
            <a:ext cx="7697469" cy="5791200"/>
          </a:xfrm>
        </p:spPr>
      </p:pic>
    </p:spTree>
    <p:extLst>
      <p:ext uri="{BB962C8B-B14F-4D97-AF65-F5344CB8AC3E}">
        <p14:creationId xmlns:p14="http://schemas.microsoft.com/office/powerpoint/2010/main" val="374040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5CA711-3990-4C0B-B672-30B1B159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5082DA"/>
              </a:buClr>
            </a:pPr>
            <a:endParaRPr lang="en-US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75ED8D2-6CA3-4BFE-B00E-A81DF1805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3783-EA9B-487C-AD39-E5280A99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endParaRPr lang="en-SG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8A0A17-23E6-4AD8-AC95-D045500D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4573C3"/>
              </a:buClr>
            </a:pPr>
            <a:endParaRPr lang="en-US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E511E71-3CD7-4796-BEF5-18767ED38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3616-33F8-4273-B70D-746B967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picture containing small, sitting, white&#10;&#10;Description automatically generated">
            <a:extLst>
              <a:ext uri="{FF2B5EF4-FFF2-40B4-BE49-F238E27FC236}">
                <a16:creationId xmlns:a16="http://schemas.microsoft.com/office/drawing/2014/main" id="{196C2F62-B824-4BDE-B7B4-87809B039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86" y="957943"/>
            <a:ext cx="8785980" cy="4942114"/>
          </a:xfrm>
        </p:spPr>
      </p:pic>
    </p:spTree>
    <p:extLst>
      <p:ext uri="{BB962C8B-B14F-4D97-AF65-F5344CB8AC3E}">
        <p14:creationId xmlns:p14="http://schemas.microsoft.com/office/powerpoint/2010/main" val="4236399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Experiments and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Literature Review and Proposed Solution(s)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Overview of Implementation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b="1" dirty="0"/>
              <a:t>Experiments and Methodology</a:t>
            </a:r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8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E564-71A5-4BCB-AF75-1387BDB0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Track Design</a:t>
            </a:r>
            <a:endParaRPr lang="en-SG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6799EE-E83E-4512-9DE3-5A2EB14D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60" y="1731963"/>
            <a:ext cx="4792154" cy="4059237"/>
          </a:xfrm>
          <a:ln>
            <a:solidFill>
              <a:schemeClr val="tx1"/>
            </a:solidFill>
          </a:ln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B36A9F50-F45A-40E6-AF02-72E382E124A8}"/>
              </a:ext>
            </a:extLst>
          </p:cNvPr>
          <p:cNvSpPr/>
          <p:nvPr/>
        </p:nvSpPr>
        <p:spPr>
          <a:xfrm>
            <a:off x="9486864" y="2858197"/>
            <a:ext cx="1432193" cy="903384"/>
          </a:xfrm>
          <a:prstGeom prst="borderCallout1">
            <a:avLst>
              <a:gd name="adj1" fmla="val 46799"/>
              <a:gd name="adj2" fmla="val 3205"/>
              <a:gd name="adj3" fmla="val 96646"/>
              <a:gd name="adj4" fmla="val -791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Cloth Tape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9B53-B5E7-4D92-B443-F3C0530E312B}"/>
              </a:ext>
            </a:extLst>
          </p:cNvPr>
          <p:cNvSpPr txBox="1"/>
          <p:nvPr/>
        </p:nvSpPr>
        <p:spPr>
          <a:xfrm>
            <a:off x="649224" y="3102166"/>
            <a:ext cx="24688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Location:</a:t>
            </a:r>
          </a:p>
          <a:p>
            <a:r>
              <a:rPr lang="en-US" dirty="0"/>
              <a:t>COM2-04-01 Multipurpose space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170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b="1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83A3-E007-4484-8668-06F4535A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Procedure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ADFA-4E34-450A-AE29-98B6E1B73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SG" dirty="0"/>
              <a:t>Drive the car around the track to collect training data</a:t>
            </a:r>
          </a:p>
          <a:p>
            <a:pPr marL="457200" lvl="0" indent="-457200">
              <a:buFont typeface="+mj-lt"/>
              <a:buAutoNum type="arabicPeriod"/>
            </a:pPr>
            <a:endParaRPr lang="en-SG" dirty="0"/>
          </a:p>
          <a:p>
            <a:pPr marL="457200" lvl="0" indent="-457200">
              <a:buFont typeface="+mj-lt"/>
              <a:buAutoNum type="arabicPeriod"/>
            </a:pPr>
            <a:r>
              <a:rPr lang="en-SG" dirty="0"/>
              <a:t>Train the neural network using the training data</a:t>
            </a:r>
          </a:p>
          <a:p>
            <a:pPr marL="457200" lvl="0" indent="-457200">
              <a:buFont typeface="+mj-lt"/>
              <a:buAutoNum type="arabicPeriod"/>
            </a:pPr>
            <a:endParaRPr lang="en-SG" dirty="0"/>
          </a:p>
          <a:p>
            <a:pPr marL="457200" lvl="0" indent="-457200">
              <a:buFont typeface="+mj-lt"/>
              <a:buAutoNum type="arabicPeriod"/>
            </a:pPr>
            <a:r>
              <a:rPr lang="en-SG" b="1" dirty="0"/>
              <a:t>Evaluate</a:t>
            </a:r>
            <a:r>
              <a:rPr lang="en-SG" dirty="0"/>
              <a:t> the trained model using Autonomous Navigation</a:t>
            </a:r>
          </a:p>
          <a:p>
            <a:pPr marL="457200" lvl="0" indent="-457200">
              <a:buFont typeface="+mj-lt"/>
              <a:buAutoNum type="arabicPeriod"/>
            </a:pPr>
            <a:endParaRPr lang="en-SG" dirty="0"/>
          </a:p>
          <a:p>
            <a:pPr marL="457200" lvl="0" indent="-457200">
              <a:buFont typeface="+mj-lt"/>
              <a:buAutoNum type="arabicPeriod"/>
            </a:pPr>
            <a:r>
              <a:rPr lang="en-SG" dirty="0"/>
              <a:t>Repeat </a:t>
            </a:r>
            <a:r>
              <a:rPr lang="en-SG" b="1" dirty="0"/>
              <a:t>until success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129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FA2827-91B7-48ED-8BEF-FEEA53C3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Qualitative Evaluation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 descr="A picture containing game, drawing, table&#10;&#10;Description automatically generated">
            <a:extLst>
              <a:ext uri="{FF2B5EF4-FFF2-40B4-BE49-F238E27FC236}">
                <a16:creationId xmlns:a16="http://schemas.microsoft.com/office/drawing/2014/main" id="{FE3D6870-1B3A-4DCC-8B85-E9FB39BC9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6163" y="1397050"/>
            <a:ext cx="6411912" cy="36067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FECE65-D17A-4010-BDAB-AF7F9868B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</a:rPr>
              <a:t>Area 1: Normal Driving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rgbClr val="002060"/>
                </a:solidFill>
              </a:rPr>
              <a:t>Area 2: Drifting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rgbClr val="FFFF00"/>
                </a:solidFill>
              </a:rPr>
              <a:t>Area 3: Recovery</a:t>
            </a:r>
          </a:p>
        </p:txBody>
      </p:sp>
    </p:spTree>
    <p:extLst>
      <p:ext uri="{BB962C8B-B14F-4D97-AF65-F5344CB8AC3E}">
        <p14:creationId xmlns:p14="http://schemas.microsoft.com/office/powerpoint/2010/main" val="114373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52B0-54B2-4F2C-8989-C16AC12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and Problem Statement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BAF50-3464-4814-8A27-4855E3D67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mainly want to prove feasibility of the proposed solution</a:t>
            </a:r>
          </a:p>
          <a:p>
            <a:endParaRPr lang="en-US" dirty="0"/>
          </a:p>
          <a:p>
            <a:r>
              <a:rPr lang="en-US" dirty="0"/>
              <a:t>We assume that the algorithm works, backed up by intuition and Universal Approximation Theorem</a:t>
            </a:r>
          </a:p>
          <a:p>
            <a:endParaRPr lang="en-US" dirty="0"/>
          </a:p>
          <a:p>
            <a:r>
              <a:rPr lang="en-US" dirty="0"/>
              <a:t>We will attempt the track and upon failure, modify the track incrementally until success</a:t>
            </a:r>
          </a:p>
          <a:p>
            <a:endParaRPr lang="en-US" dirty="0"/>
          </a:p>
          <a:p>
            <a:r>
              <a:rPr lang="en-US" dirty="0"/>
              <a:t>Ideally, we will arrive at:</a:t>
            </a:r>
          </a:p>
          <a:p>
            <a:pPr lvl="1"/>
            <a:r>
              <a:rPr lang="en-US" dirty="0"/>
              <a:t>Working demonstration of feasibility</a:t>
            </a:r>
          </a:p>
          <a:p>
            <a:pPr lvl="1"/>
            <a:r>
              <a:rPr lang="en-US" dirty="0"/>
              <a:t>Track design for the competition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7321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Design racetrack</a:t>
            </a:r>
            <a:endParaRPr lang="en-US" b="1" u="sng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2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198D2-0BE7-41A4-B878-675BB86A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#1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E9BC4-3896-4FFD-9564-28524244F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538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7AE-EBEB-4807-B01F-961F99CB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Results on initial track iteration</a:t>
            </a:r>
            <a:endParaRPr lang="en-SG"/>
          </a:p>
        </p:txBody>
      </p:sp>
      <p:graphicFrame>
        <p:nvGraphicFramePr>
          <p:cNvPr id="81" name="Content Placeholder 3">
            <a:extLst>
              <a:ext uri="{FF2B5EF4-FFF2-40B4-BE49-F238E27FC236}">
                <a16:creationId xmlns:a16="http://schemas.microsoft.com/office/drawing/2014/main" id="{2D254ECF-45C8-48B4-A4C3-E27B66FC0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11676"/>
              </p:ext>
            </p:extLst>
          </p:nvPr>
        </p:nvGraphicFramePr>
        <p:xfrm>
          <a:off x="2008416" y="2013054"/>
          <a:ext cx="7284623" cy="4201480"/>
        </p:xfrm>
        <a:graphic>
          <a:graphicData uri="http://schemas.openxmlformats.org/drawingml/2006/table">
            <a:tbl>
              <a:tblPr firstRow="1" firstCol="1" bandRow="1">
                <a:noFill/>
                <a:tableStyleId>{9D7B26C5-4107-4FEC-AEDC-1716B250A1EF}</a:tableStyleId>
              </a:tblPr>
              <a:tblGrid>
                <a:gridCol w="1940573">
                  <a:extLst>
                    <a:ext uri="{9D8B030D-6E8A-4147-A177-3AD203B41FA5}">
                      <a16:colId xmlns:a16="http://schemas.microsoft.com/office/drawing/2014/main" val="1666796138"/>
                    </a:ext>
                  </a:extLst>
                </a:gridCol>
                <a:gridCol w="3326888">
                  <a:extLst>
                    <a:ext uri="{9D8B030D-6E8A-4147-A177-3AD203B41FA5}">
                      <a16:colId xmlns:a16="http://schemas.microsoft.com/office/drawing/2014/main" val="2245061383"/>
                    </a:ext>
                  </a:extLst>
                </a:gridCol>
                <a:gridCol w="2017162">
                  <a:extLst>
                    <a:ext uri="{9D8B030D-6E8A-4147-A177-3AD203B41FA5}">
                      <a16:colId xmlns:a16="http://schemas.microsoft.com/office/drawing/2014/main" val="1642525064"/>
                    </a:ext>
                  </a:extLst>
                </a:gridCol>
              </a:tblGrid>
              <a:tr h="86486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Area</a:t>
                      </a:r>
                      <a:endParaRPr lang="en-SG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77570" marT="177570" marB="1775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Observation</a:t>
                      </a:r>
                      <a:endParaRPr lang="en-SG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77570" marT="177570" marB="1775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Pass/Fail</a:t>
                      </a:r>
                      <a:endParaRPr lang="en-SG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77570" marT="177570" marB="1775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65787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1: Straight driving</a:t>
                      </a:r>
                      <a:endParaRPr lang="en-SG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Always a bias to one side instead of driving straight</a:t>
                      </a:r>
                    </a:p>
                  </a:txBody>
                  <a:tcPr marL="295949" marR="153894" marT="153894" marB="153894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3600" b="1">
                          <a:solidFill>
                            <a:srgbClr val="C00000"/>
                          </a:solidFill>
                          <a:effectLst/>
                        </a:rPr>
                        <a:t>Fail</a:t>
                      </a:r>
                      <a:endParaRPr lang="en-SG" sz="1800" b="1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98372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2: Drifting</a:t>
                      </a:r>
                      <a:endParaRPr lang="en-SG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Does not follow the track, arbitrary drifting</a:t>
                      </a:r>
                      <a:endParaRPr lang="en-SG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Fail</a:t>
                      </a:r>
                      <a:endParaRPr lang="en-SG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294010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3: Recovery</a:t>
                      </a:r>
                      <a:endParaRPr lang="en-SG" sz="1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Fails by default since (2) is failed</a:t>
                      </a:r>
                      <a:endParaRPr lang="en-SG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Fail</a:t>
                      </a:r>
                      <a:endParaRPr lang="en-SG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95949" marR="153894" marT="153894" marB="1538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25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6461-9AD5-481B-9AA7-F173AFDF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#1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CE9F-E553-4440-84AA-F8BEA20F6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not even drive straight, which should be the easiest</a:t>
            </a:r>
          </a:p>
          <a:p>
            <a:pPr lvl="1"/>
            <a:r>
              <a:rPr lang="en-US" dirty="0"/>
              <a:t>Set steering to close to 0</a:t>
            </a:r>
          </a:p>
          <a:p>
            <a:pPr lvl="1"/>
            <a:r>
              <a:rPr lang="en-US" dirty="0"/>
              <a:t>Speed non-critical</a:t>
            </a:r>
          </a:p>
          <a:p>
            <a:pPr lvl="1"/>
            <a:endParaRPr lang="en-US" dirty="0"/>
          </a:p>
          <a:p>
            <a:r>
              <a:rPr lang="en-US" dirty="0"/>
              <a:t>The fact that it turns might mean confusion between the Areas 1 2 3</a:t>
            </a:r>
          </a:p>
          <a:p>
            <a:endParaRPr lang="en-US" dirty="0"/>
          </a:p>
          <a:p>
            <a:r>
              <a:rPr lang="en-US" dirty="0"/>
              <a:t>Surmise that there is a lack of visual cues on the track</a:t>
            </a:r>
          </a:p>
          <a:p>
            <a:endParaRPr lang="en-US" dirty="0"/>
          </a:p>
          <a:p>
            <a:r>
              <a:rPr lang="en-US" dirty="0"/>
              <a:t>Improvement: add more visual cues for next iteration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60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9221-D4DD-4D6E-9783-B0DC8FB5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track iteration</a:t>
            </a:r>
            <a:endParaRPr lang="en-SG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663E31-5A0A-4288-B151-02217D1D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9" y="1903947"/>
            <a:ext cx="8002117" cy="371526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7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593F61-F840-40B0-A466-ACDC6281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70" y="254630"/>
            <a:ext cx="7311060" cy="3394420"/>
          </a:xfrm>
          <a:ln>
            <a:solidFill>
              <a:schemeClr val="tx1"/>
            </a:solidFill>
          </a:ln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CF6BF55-59CE-45CD-A041-616DB0A33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15764"/>
              </p:ext>
            </p:extLst>
          </p:nvPr>
        </p:nvGraphicFramePr>
        <p:xfrm>
          <a:off x="2032000" y="423570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258488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0748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the car sees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the car should do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1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 on both sides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Drive normally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4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 on right, blue on left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Drift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80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 on left, blue on right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Recover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600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0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7AE-EBEB-4807-B01F-961F99CB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on Second Track Iteration</a:t>
            </a:r>
            <a:endParaRPr lang="en-SG" dirty="0"/>
          </a:p>
        </p:txBody>
      </p:sp>
      <p:graphicFrame>
        <p:nvGraphicFramePr>
          <p:cNvPr id="81" name="Content Placeholder 3">
            <a:extLst>
              <a:ext uri="{FF2B5EF4-FFF2-40B4-BE49-F238E27FC236}">
                <a16:creationId xmlns:a16="http://schemas.microsoft.com/office/drawing/2014/main" id="{2D254ECF-45C8-48B4-A4C3-E27B66FC0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830244"/>
              </p:ext>
            </p:extLst>
          </p:nvPr>
        </p:nvGraphicFramePr>
        <p:xfrm>
          <a:off x="2008416" y="2013054"/>
          <a:ext cx="7284623" cy="4201480"/>
        </p:xfrm>
        <a:graphic>
          <a:graphicData uri="http://schemas.openxmlformats.org/drawingml/2006/table">
            <a:tbl>
              <a:tblPr firstRow="1" firstCol="1" bandRow="1">
                <a:noFill/>
                <a:tableStyleId>{9D7B26C5-4107-4FEC-AEDC-1716B250A1EF}</a:tableStyleId>
              </a:tblPr>
              <a:tblGrid>
                <a:gridCol w="1940573">
                  <a:extLst>
                    <a:ext uri="{9D8B030D-6E8A-4147-A177-3AD203B41FA5}">
                      <a16:colId xmlns:a16="http://schemas.microsoft.com/office/drawing/2014/main" val="1666796138"/>
                    </a:ext>
                  </a:extLst>
                </a:gridCol>
                <a:gridCol w="3326888">
                  <a:extLst>
                    <a:ext uri="{9D8B030D-6E8A-4147-A177-3AD203B41FA5}">
                      <a16:colId xmlns:a16="http://schemas.microsoft.com/office/drawing/2014/main" val="2245061383"/>
                    </a:ext>
                  </a:extLst>
                </a:gridCol>
                <a:gridCol w="2017162">
                  <a:extLst>
                    <a:ext uri="{9D8B030D-6E8A-4147-A177-3AD203B41FA5}">
                      <a16:colId xmlns:a16="http://schemas.microsoft.com/office/drawing/2014/main" val="1642525064"/>
                    </a:ext>
                  </a:extLst>
                </a:gridCol>
              </a:tblGrid>
              <a:tr h="86486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Area</a:t>
                      </a:r>
                      <a:endParaRPr lang="en-SG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Observation</a:t>
                      </a:r>
                      <a:endParaRPr lang="en-SG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Pass/Fail</a:t>
                      </a:r>
                      <a:endParaRPr lang="en-SG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65787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1: Straight driving</a:t>
                      </a:r>
                      <a:endParaRPr lang="en-SG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Drives straight and within the tracks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3200" b="1" dirty="0">
                          <a:solidFill>
                            <a:srgbClr val="00B050"/>
                          </a:solidFill>
                          <a:effectLst/>
                        </a:rPr>
                        <a:t>Pass</a:t>
                      </a:r>
                      <a:endParaRPr lang="en-SG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98372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2: Drifting</a:t>
                      </a:r>
                      <a:endParaRPr lang="en-SG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Performs drifting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SG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294010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3: Recovery</a:t>
                      </a:r>
                      <a:endParaRPr lang="en-SG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Works only occasionally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Fail</a:t>
                      </a:r>
                      <a:endParaRPr lang="en-SG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258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crossword, piece, black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64294-322F-49EF-A0F9-FD53BA16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83" y="4959363"/>
            <a:ext cx="18897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8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2BDF-F4A2-41D7-882F-5FC8D1BD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Drifting?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C21F-DAA5-4F82-A673-CBFABE8A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FA93F"/>
              </a:buClr>
            </a:pPr>
            <a:r>
              <a:rPr lang="en-US" dirty="0"/>
              <a:t>A method of controlling the car where driver oversteers, usually to navigate a bend</a:t>
            </a:r>
          </a:p>
          <a:p>
            <a:pPr>
              <a:buClr>
                <a:srgbClr val="FFA93F"/>
              </a:buClr>
            </a:pPr>
            <a:endParaRPr lang="en-US" dirty="0"/>
          </a:p>
          <a:p>
            <a:pPr>
              <a:buClr>
                <a:srgbClr val="FFA93F"/>
              </a:buClr>
            </a:pPr>
            <a:r>
              <a:rPr lang="en-US" dirty="0"/>
              <a:t>Occurs when traction between the tires and the ground is lost</a:t>
            </a:r>
          </a:p>
          <a:p>
            <a:pPr>
              <a:buClr>
                <a:srgbClr val="FFA93F"/>
              </a:buClr>
            </a:pPr>
            <a:endParaRPr lang="en-US" dirty="0"/>
          </a:p>
          <a:p>
            <a:pPr>
              <a:buClr>
                <a:srgbClr val="FFA93F"/>
              </a:buClr>
            </a:pPr>
            <a:r>
              <a:rPr lang="en-US" dirty="0"/>
              <a:t>Sometimes not intentional…</a:t>
            </a:r>
            <a:endParaRPr lang="en-SG" dirty="0"/>
          </a:p>
        </p:txBody>
      </p:sp>
      <p:pic>
        <p:nvPicPr>
          <p:cNvPr id="5" name="Picture 4" descr="A picture containing indoor, table, items, different&#10;&#10;Description automatically generated">
            <a:extLst>
              <a:ext uri="{FF2B5EF4-FFF2-40B4-BE49-F238E27FC236}">
                <a16:creationId xmlns:a16="http://schemas.microsoft.com/office/drawing/2014/main" id="{EF2C8888-0740-441C-AFC1-1DE93CB2C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3" y="2358902"/>
            <a:ext cx="4988166" cy="28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69FC-9117-411B-BFF9-3B53BE2B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#2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4B56A-E842-4202-AF4C-93B0EFC3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adding in 1 more colour, performance greatly improves</a:t>
            </a:r>
          </a:p>
          <a:p>
            <a:endParaRPr lang="en-US" dirty="0"/>
          </a:p>
          <a:p>
            <a:r>
              <a:rPr lang="en-US" dirty="0"/>
              <a:t>In general, can barely complete 1 round</a:t>
            </a:r>
          </a:p>
          <a:p>
            <a:endParaRPr lang="en-SG" dirty="0"/>
          </a:p>
          <a:p>
            <a:r>
              <a:rPr lang="en-US" dirty="0"/>
              <a:t>Why does it sometimes fail recovery?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102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1B20D3-8B07-4680-BA93-25CAAEB2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Orientation of car after drifting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2C25D5E-7BA3-4121-9564-6D0B264B9D4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4060" y="1231037"/>
            <a:ext cx="6096000" cy="3352800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8B1588-B7F9-431D-A972-48E6E746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0424" y="1968238"/>
            <a:ext cx="3531684" cy="3679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en-US" b="1" dirty="0"/>
              <a:t>Facing inwards!</a:t>
            </a:r>
          </a:p>
          <a:p>
            <a:pPr marL="285750" indent="-285750" algn="l">
              <a:buFontTx/>
              <a:buChar char="-"/>
            </a:pPr>
            <a:r>
              <a:rPr lang="en-US" b="1" dirty="0"/>
              <a:t>Different from what we expected/wanted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18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593F61-F840-40B0-A466-ACDC6281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70" y="254630"/>
            <a:ext cx="7311060" cy="3394420"/>
          </a:xfrm>
          <a:ln>
            <a:solidFill>
              <a:schemeClr val="tx1"/>
            </a:solidFill>
          </a:ln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CF6BF55-59CE-45CD-A041-616DB0A33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83080"/>
              </p:ext>
            </p:extLst>
          </p:nvPr>
        </p:nvGraphicFramePr>
        <p:xfrm>
          <a:off x="2032000" y="423570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258488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0748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the car sees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the car should do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1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 on both sides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Drive normally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4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Red on right, blue on left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Drift</a:t>
                      </a:r>
                      <a:endParaRPr lang="en-S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80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Red on left, blue on right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Recover</a:t>
                      </a:r>
                      <a:endParaRPr lang="en-S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600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28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4FB3-248B-45A5-9E53-D61CE00D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832" y="3620278"/>
            <a:ext cx="5056507" cy="2133600"/>
          </a:xfrm>
        </p:spPr>
        <p:txBody>
          <a:bodyPr>
            <a:normAutofit/>
          </a:bodyPr>
          <a:lstStyle/>
          <a:p>
            <a:r>
              <a:rPr lang="en-US" sz="3600" dirty="0"/>
              <a:t>Car Turns to the Right!</a:t>
            </a:r>
            <a:endParaRPr lang="en-SG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02898-B089-421D-9960-2E9E33DBBB8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670" y="581443"/>
            <a:ext cx="5021339" cy="276173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26218-7814-4575-8182-77AE660E003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583" y="582149"/>
            <a:ext cx="5020056" cy="276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3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D85-C656-4FD6-B9FA-332DD686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#2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F839-99E8-49C1-9056-6CDDF599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next iteration:</a:t>
            </a:r>
          </a:p>
          <a:p>
            <a:pPr lvl="1"/>
            <a:r>
              <a:rPr lang="en-US" dirty="0"/>
              <a:t>reduce confusion for recovery</a:t>
            </a:r>
          </a:p>
          <a:p>
            <a:pPr lvl="1"/>
            <a:r>
              <a:rPr lang="en-US" dirty="0"/>
              <a:t>take into account orientation of the car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221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9221-D4DD-4D6E-9783-B0DC8FB5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Track Iteration</a:t>
            </a:r>
            <a:endParaRPr lang="en-SG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663E31-5A0A-4288-B151-02217D1D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9" y="1903947"/>
            <a:ext cx="8002117" cy="371526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027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9221-D4DD-4D6E-9783-B0DC8FB5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Track Iteration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63E31-5A0A-4288-B151-02217D1D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48457" y="1884576"/>
            <a:ext cx="8085561" cy="375401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8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7AE-EBEB-4807-B01F-961F99CB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on Third Track Iteration</a:t>
            </a:r>
            <a:endParaRPr lang="en-SG" dirty="0"/>
          </a:p>
        </p:txBody>
      </p:sp>
      <p:graphicFrame>
        <p:nvGraphicFramePr>
          <p:cNvPr id="81" name="Content Placeholder 3">
            <a:extLst>
              <a:ext uri="{FF2B5EF4-FFF2-40B4-BE49-F238E27FC236}">
                <a16:creationId xmlns:a16="http://schemas.microsoft.com/office/drawing/2014/main" id="{2D254ECF-45C8-48B4-A4C3-E27B66FC0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26568"/>
              </p:ext>
            </p:extLst>
          </p:nvPr>
        </p:nvGraphicFramePr>
        <p:xfrm>
          <a:off x="2008416" y="2013054"/>
          <a:ext cx="7284623" cy="4201480"/>
        </p:xfrm>
        <a:graphic>
          <a:graphicData uri="http://schemas.openxmlformats.org/drawingml/2006/table">
            <a:tbl>
              <a:tblPr firstRow="1" firstCol="1" bandRow="1">
                <a:noFill/>
                <a:tableStyleId>{9D7B26C5-4107-4FEC-AEDC-1716B250A1EF}</a:tableStyleId>
              </a:tblPr>
              <a:tblGrid>
                <a:gridCol w="1940573">
                  <a:extLst>
                    <a:ext uri="{9D8B030D-6E8A-4147-A177-3AD203B41FA5}">
                      <a16:colId xmlns:a16="http://schemas.microsoft.com/office/drawing/2014/main" val="1666796138"/>
                    </a:ext>
                  </a:extLst>
                </a:gridCol>
                <a:gridCol w="3326888">
                  <a:extLst>
                    <a:ext uri="{9D8B030D-6E8A-4147-A177-3AD203B41FA5}">
                      <a16:colId xmlns:a16="http://schemas.microsoft.com/office/drawing/2014/main" val="2245061383"/>
                    </a:ext>
                  </a:extLst>
                </a:gridCol>
                <a:gridCol w="2017162">
                  <a:extLst>
                    <a:ext uri="{9D8B030D-6E8A-4147-A177-3AD203B41FA5}">
                      <a16:colId xmlns:a16="http://schemas.microsoft.com/office/drawing/2014/main" val="1642525064"/>
                    </a:ext>
                  </a:extLst>
                </a:gridCol>
              </a:tblGrid>
              <a:tr h="86486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Area</a:t>
                      </a:r>
                      <a:endParaRPr lang="en-SG" sz="2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Observation</a:t>
                      </a:r>
                      <a:endParaRPr lang="en-SG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Pass/Fail</a:t>
                      </a:r>
                      <a:endParaRPr lang="en-SG" sz="2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59825" marT="159825" marB="1598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65787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1: Straight driving</a:t>
                      </a:r>
                      <a:endParaRPr lang="en-SG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Drives straight and within the tracks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3200" b="1" dirty="0">
                          <a:solidFill>
                            <a:srgbClr val="00B050"/>
                          </a:solidFill>
                          <a:effectLst/>
                        </a:rPr>
                        <a:t>Pass</a:t>
                      </a:r>
                      <a:endParaRPr lang="en-SG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98372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2: Drifting</a:t>
                      </a:r>
                      <a:endParaRPr lang="en-SG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Performs drifting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SG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294010"/>
                  </a:ext>
                </a:extLst>
              </a:tr>
              <a:tr h="111220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3: Recovery</a:t>
                      </a:r>
                      <a:endParaRPr lang="en-SG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Able to recover well and as needed</a:t>
                      </a:r>
                    </a:p>
                  </a:txBody>
                  <a:tcPr marL="266374" marR="138515" marT="138515" marB="138515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SG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SG" sz="16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6374" marR="138515" marT="138515" marB="13851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258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8727AF5-64DE-4E8E-A207-2FD8F7407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8711" y="4968240"/>
            <a:ext cx="18897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5164-F701-4477-AF41-8FD044A7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Success!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143A3-FBEE-4939-AC07-0B1A06AAB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Demonstrate the potential and feasibility of Convolutional Neural Network for drifting</a:t>
            </a:r>
          </a:p>
          <a:p>
            <a:endParaRPr lang="en-US" dirty="0"/>
          </a:p>
          <a:p>
            <a:r>
              <a:rPr lang="en-US" dirty="0"/>
              <a:t>Earlier assumptions of lack of visual cues proven to a large extent</a:t>
            </a:r>
          </a:p>
          <a:p>
            <a:endParaRPr lang="en-US" dirty="0"/>
          </a:p>
          <a:p>
            <a:r>
              <a:rPr lang="en-US" dirty="0"/>
              <a:t>Idea for any general track: clearly demarcate the start and end of drifting</a:t>
            </a:r>
          </a:p>
          <a:p>
            <a:endParaRPr lang="en-US" dirty="0"/>
          </a:p>
          <a:p>
            <a:r>
              <a:rPr lang="en-US" dirty="0"/>
              <a:t>Implement the competition by getting CS3244 students to join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125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Design racetrack</a:t>
            </a:r>
            <a:endParaRPr lang="en-US" b="1" u="sng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5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7293-1946-4FD4-82CA-7EBE4BFB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endParaRPr lang="en-SG" sz="3200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02927833-A0A8-4C0B-9528-23F63A6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Credit: Jonathan Goh, </a:t>
            </a:r>
            <a:r>
              <a:rPr lang="en-US" sz="1600" dirty="0" err="1"/>
              <a:t>MARTYkhana</a:t>
            </a:r>
            <a:r>
              <a:rPr lang="en-US" sz="1600" dirty="0"/>
              <a:t>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FF7651-1294-43E2-AB20-AEDDE36F5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7" r="23778" b="-1"/>
          <a:stretch/>
        </p:blipFill>
        <p:spPr>
          <a:xfrm>
            <a:off x="0" y="10"/>
            <a:ext cx="754892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Design racetrack</a:t>
            </a:r>
            <a:endParaRPr lang="en-US" b="1" u="sng" strike="sngStrike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8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72C2-335F-4CA9-9D86-E0804133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Observations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F2756-1A4A-43B8-913D-E8025E41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 #1: Robustness</a:t>
            </a:r>
          </a:p>
          <a:p>
            <a:endParaRPr lang="en-US" dirty="0"/>
          </a:p>
          <a:p>
            <a:r>
              <a:rPr lang="en-US" dirty="0"/>
              <a:t>When car exits the track, it can find its way back in</a:t>
            </a:r>
          </a:p>
          <a:p>
            <a:endParaRPr lang="en-US" dirty="0"/>
          </a:p>
          <a:p>
            <a:r>
              <a:rPr lang="en-US" dirty="0"/>
              <a:t>Likely due to slightly dirty training data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45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E78-C094-4C40-9C22-89281D9F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Observations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90BC-0247-462F-9EF1-641EE2209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#2: Validation Loss Threshold</a:t>
            </a:r>
          </a:p>
          <a:p>
            <a:endParaRPr lang="en-US" dirty="0"/>
          </a:p>
          <a:p>
            <a:r>
              <a:rPr lang="en-US" dirty="0"/>
              <a:t>Loss function: Mean Square Error (MSE)</a:t>
            </a:r>
          </a:p>
          <a:p>
            <a:endParaRPr lang="en-US" dirty="0"/>
          </a:p>
          <a:p>
            <a:r>
              <a:rPr lang="en-US" dirty="0"/>
              <a:t>Models that were successful have validation loss of at most 0.08</a:t>
            </a:r>
          </a:p>
          <a:p>
            <a:endParaRPr lang="en-US" dirty="0"/>
          </a:p>
          <a:p>
            <a:r>
              <a:rPr lang="en-US" dirty="0"/>
              <a:t>Still need to verify by testing, because of overfitting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4531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C915-6C65-46CD-A564-2052DA68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Observations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E63D-9208-4F3C-BC1A-4F2AF1E3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3: Number of training epochs</a:t>
            </a:r>
          </a:p>
          <a:p>
            <a:endParaRPr lang="en-US" dirty="0"/>
          </a:p>
          <a:p>
            <a:r>
              <a:rPr lang="en-US" dirty="0"/>
              <a:t>Training of &gt; 10 epochs shows convergence of validation loss to 0.25 – 0.278</a:t>
            </a:r>
          </a:p>
          <a:p>
            <a:endParaRPr lang="en-US" dirty="0"/>
          </a:p>
          <a:p>
            <a:r>
              <a:rPr lang="en-US" dirty="0"/>
              <a:t>Means that for our typical use case, training epoch greater than 10 is meaningless</a:t>
            </a:r>
          </a:p>
          <a:p>
            <a:endParaRPr lang="en-US" dirty="0"/>
          </a:p>
          <a:p>
            <a:r>
              <a:rPr lang="en-US" dirty="0"/>
              <a:t>Can save on turnaround time by setting a training epoch of no more than 10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636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Implementation of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Literature Review and Proposed Solution(s)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Overview of Implementation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Experiments and Methodology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b="1" dirty="0"/>
              <a:t>Implementation of Competition</a:t>
            </a:r>
          </a:p>
          <a:p>
            <a:pPr marL="457200" indent="-457200" algn="l">
              <a:buFont typeface="Wingdings 2" charset="2"/>
              <a:buAutoNum type="arabicPeriod"/>
            </a:pPr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3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0AE6-620E-4500-9282-7DD102CB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/>
              <a:t>Software Repository</a:t>
            </a:r>
            <a:endParaRPr lang="en-SG" dirty="0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7AA41F59-BAF0-4CFD-A9FA-ED4C838B5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90B7BF-632F-4581-8461-8AE872CC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8" r="2" b="2"/>
          <a:stretch/>
        </p:blipFill>
        <p:spPr>
          <a:xfrm>
            <a:off x="643339" y="643464"/>
            <a:ext cx="3551912" cy="270679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B79A4D-B0FC-43F5-A6FD-BFA8CF7E9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23229" b="3"/>
          <a:stretch/>
        </p:blipFill>
        <p:spPr>
          <a:xfrm>
            <a:off x="643339" y="3511127"/>
            <a:ext cx="3551912" cy="270679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18C516-B567-4D26-B84A-8094A572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59E7FC"/>
              </a:buClr>
            </a:pPr>
            <a:r>
              <a:rPr lang="en-US" dirty="0"/>
              <a:t>Sample code for students on GitHub</a:t>
            </a:r>
          </a:p>
          <a:p>
            <a:pPr>
              <a:buClr>
                <a:srgbClr val="59E7FC"/>
              </a:buClr>
            </a:pPr>
            <a:endParaRPr lang="en-US" dirty="0"/>
          </a:p>
          <a:p>
            <a:pPr>
              <a:buClr>
                <a:srgbClr val="59E7FC"/>
              </a:buClr>
            </a:pPr>
            <a:r>
              <a:rPr lang="en-US" dirty="0"/>
              <a:t>Implementation of Autonomous Navigation architecture, with some omission</a:t>
            </a:r>
          </a:p>
        </p:txBody>
      </p:sp>
    </p:spTree>
    <p:extLst>
      <p:ext uri="{BB962C8B-B14F-4D97-AF65-F5344CB8AC3E}">
        <p14:creationId xmlns:p14="http://schemas.microsoft.com/office/powerpoint/2010/main" val="345712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E09570-924A-43A4-BF79-CDAB21D0D3D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"/>
          <a:stretch/>
        </p:blipFill>
        <p:spPr bwMode="auto">
          <a:xfrm>
            <a:off x="1" y="10"/>
            <a:ext cx="12192000" cy="685799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95C1B-5A1B-4EE1-8FD9-56FD0C54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Vinyl Racetrack</a:t>
            </a:r>
            <a:endParaRPr lang="en-SG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02D1-758A-4E41-996D-A58BD169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r>
              <a:rPr lang="en-US" sz="1600"/>
              <a:t>Some work was done to put the track on vinyl sheet</a:t>
            </a:r>
          </a:p>
          <a:p>
            <a:endParaRPr lang="en-US" sz="1600"/>
          </a:p>
          <a:p>
            <a:r>
              <a:rPr lang="en-US" sz="1600"/>
              <a:t>Promotional Video on vinyl track to demonstrate feasibility</a:t>
            </a:r>
            <a:endParaRPr lang="en-SG" sz="1600"/>
          </a:p>
        </p:txBody>
      </p:sp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E924CAB-B15A-4765-80CD-52FE3F843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38" y="3841163"/>
            <a:ext cx="1950096" cy="19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6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0F37-C283-4937-A8E2-1CEEC15E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Rules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054D-D7C9-40EB-9EBE-9C41FD62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Attack format</a:t>
            </a:r>
          </a:p>
          <a:p>
            <a:pPr lvl="1"/>
            <a:r>
              <a:rPr lang="en-US" dirty="0"/>
              <a:t>Each contestant has to complete 5 full rounds</a:t>
            </a:r>
          </a:p>
          <a:p>
            <a:pPr lvl="1"/>
            <a:r>
              <a:rPr lang="en-US" dirty="0"/>
              <a:t>Shortest time to do so wins</a:t>
            </a:r>
          </a:p>
          <a:p>
            <a:pPr lvl="1"/>
            <a:endParaRPr lang="en-US" dirty="0"/>
          </a:p>
          <a:p>
            <a:r>
              <a:rPr lang="en-US" dirty="0"/>
              <a:t>Each team given 3 attempts, to complete within 15 minutes</a:t>
            </a:r>
          </a:p>
          <a:p>
            <a:endParaRPr lang="en-US" dirty="0"/>
          </a:p>
          <a:p>
            <a:r>
              <a:rPr lang="en-US" dirty="0"/>
              <a:t>Need to be fully autonomous!</a:t>
            </a:r>
          </a:p>
          <a:p>
            <a:endParaRPr lang="en-US" dirty="0"/>
          </a:p>
          <a:p>
            <a:r>
              <a:rPr lang="en-US" dirty="0"/>
              <a:t>Details in report…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8426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Design racetrack</a:t>
            </a:r>
            <a:endParaRPr lang="en-US" b="1" u="sng" strike="sngStrike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3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Design racetrack</a:t>
            </a:r>
            <a:endParaRPr lang="en-US" b="1" u="sng" strike="sngStrike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strike="sngStrike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7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EE6-338E-4F7D-8992-49D17438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FB71-F8E5-482F-8F04-6D2E9FA3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with autonomous RC car competition</a:t>
            </a:r>
          </a:p>
          <a:p>
            <a:endParaRPr lang="en-US" dirty="0"/>
          </a:p>
          <a:p>
            <a:r>
              <a:rPr lang="en-US" dirty="0"/>
              <a:t>For students of NUS School of Computing and Faculty of Engineering</a:t>
            </a:r>
          </a:p>
          <a:p>
            <a:endParaRPr lang="en-US" dirty="0"/>
          </a:p>
          <a:p>
            <a:r>
              <a:rPr lang="en-US" dirty="0"/>
              <a:t>DRIFTING!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2910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6FA4B9-D4B5-4C09-B7F8-9FA6724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4318A-2855-4AB8-BB7E-B8B3111D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Literature Review and Proposed Solution(s)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Overview of Implementation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Experiments and Methodology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dirty="0"/>
              <a:t>Implementation of Competition</a:t>
            </a:r>
          </a:p>
          <a:p>
            <a:pPr marL="457200" indent="-457200" algn="l">
              <a:buFont typeface="Wingdings 2" charset="2"/>
              <a:buAutoNum type="arabicPeriod"/>
            </a:pPr>
            <a:r>
              <a:rPr lang="en-US" b="1" dirty="0"/>
              <a:t>Conclusion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47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16E432-4C10-4970-9F09-33B98B19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S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D8F5628A-6603-4883-984C-53C5D344F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220682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4131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E906-9DD3-4A2C-8E12-6FECF510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Further 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9E7-A867-445E-9B5D-F499E2A66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tracks</a:t>
            </a:r>
          </a:p>
          <a:p>
            <a:pPr lvl="1"/>
            <a:r>
              <a:rPr lang="en-US" dirty="0"/>
              <a:t>More in line with the Machine Learning framework</a:t>
            </a:r>
          </a:p>
          <a:p>
            <a:endParaRPr lang="en-US" dirty="0"/>
          </a:p>
          <a:p>
            <a:r>
              <a:rPr lang="en-US" dirty="0"/>
              <a:t>More cars in the race</a:t>
            </a:r>
          </a:p>
          <a:p>
            <a:pPr lvl="1"/>
            <a:r>
              <a:rPr lang="en-US" dirty="0"/>
              <a:t>More exciting!</a:t>
            </a:r>
          </a:p>
          <a:p>
            <a:endParaRPr lang="en-US" dirty="0"/>
          </a:p>
          <a:p>
            <a:r>
              <a:rPr lang="en-US" dirty="0"/>
              <a:t>More sensors</a:t>
            </a:r>
          </a:p>
          <a:p>
            <a:pPr lvl="1"/>
            <a:r>
              <a:rPr lang="en-US" dirty="0"/>
              <a:t>IMU, Wheel encoders, Lidar	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847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AA077-3F9B-4376-AD08-E3E999C3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S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84CA2F-2FD8-4786-BD71-A7CB59E23D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414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Design racetrack</a:t>
            </a:r>
            <a:endParaRPr lang="en-US" u="sng" dirty="0"/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0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</a:rPr>
              <a:t>Design racetrack</a:t>
            </a:r>
            <a:endParaRPr lang="en-US" u="sng" dirty="0">
              <a:solidFill>
                <a:schemeClr val="tx1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818D-51E1-45B9-9E40-F3ABAE00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02BF-5671-42A2-B2F2-708907A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and implement an autonomous RC car competition, with drifting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Design racetrack</a:t>
            </a:r>
            <a:endParaRPr lang="en-US" b="1" u="sng" dirty="0">
              <a:solidFill>
                <a:srgbClr val="FF0000"/>
              </a:solidFill>
            </a:endParaRP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Competition format and rules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List of hardware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Prove feasibility with our contestant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dirty="0"/>
              <a:t>Procuring hardware</a:t>
            </a:r>
          </a:p>
          <a:p>
            <a:pPr marL="891540" lvl="2" indent="-342900">
              <a:buFont typeface="+mj-lt"/>
              <a:buAutoNum type="alphaLcParenR"/>
            </a:pPr>
            <a:r>
              <a:rPr lang="en-US" b="1" dirty="0">
                <a:solidFill>
                  <a:srgbClr val="FF0000"/>
                </a:solidFill>
              </a:rPr>
              <a:t>Programming a drift controller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6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1642</Words>
  <Application>Microsoft Office PowerPoint</Application>
  <PresentationFormat>Widescreen</PresentationFormat>
  <Paragraphs>394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Calisto MT</vt:lpstr>
      <vt:lpstr>Times New Roman</vt:lpstr>
      <vt:lpstr>Wingdings 2</vt:lpstr>
      <vt:lpstr>Slate</vt:lpstr>
      <vt:lpstr>Drift Racing with Machine Learning</vt:lpstr>
      <vt:lpstr>Overview        </vt:lpstr>
      <vt:lpstr>Introduction</vt:lpstr>
      <vt:lpstr>What is Drifting?</vt:lpstr>
      <vt:lpstr>PowerPoint Presentation</vt:lpstr>
      <vt:lpstr>Project Objective</vt:lpstr>
      <vt:lpstr>Deliverables</vt:lpstr>
      <vt:lpstr>Deliverables</vt:lpstr>
      <vt:lpstr>Deliverables</vt:lpstr>
      <vt:lpstr>Deliverables</vt:lpstr>
      <vt:lpstr>Literature Review and Proposed Solution(s)</vt:lpstr>
      <vt:lpstr>Autonomous Drifting using  Simulation Aided Reinforcement Learning</vt:lpstr>
      <vt:lpstr>Autonomous Drifting RC Car with  Reinforcement Learning</vt:lpstr>
      <vt:lpstr>Conclusion of Reinforcement Learning Framework</vt:lpstr>
      <vt:lpstr>Search for a New/ Novel Approach…</vt:lpstr>
      <vt:lpstr>Stanley: The robot that won the  DARPA grand challenge</vt:lpstr>
      <vt:lpstr>End to End Learning for Self-Driving Cars</vt:lpstr>
      <vt:lpstr>(Naïve) Proposed Solution</vt:lpstr>
      <vt:lpstr>Toward Automated Vehicle Control Beyond the Stability Limits: Drifting Along a General Path</vt:lpstr>
      <vt:lpstr>PowerPoint Presentation</vt:lpstr>
      <vt:lpstr>PowerPoint Presentation</vt:lpstr>
      <vt:lpstr>Improved Proposed Solution</vt:lpstr>
      <vt:lpstr>Overview of Implementation</vt:lpstr>
      <vt:lpstr>PowerPoint Presentation</vt:lpstr>
      <vt:lpstr>PowerPoint Presentation</vt:lpstr>
      <vt:lpstr>PowerPoint Presentation</vt:lpstr>
      <vt:lpstr>PowerPoint Presentation</vt:lpstr>
      <vt:lpstr>Experiments and Methodology</vt:lpstr>
      <vt:lpstr>Initial Track Design</vt:lpstr>
      <vt:lpstr>Experiment Procedure</vt:lpstr>
      <vt:lpstr>Qualitative Evaluation </vt:lpstr>
      <vt:lpstr>Hypothesis and Problem Statement</vt:lpstr>
      <vt:lpstr>Deliverables</vt:lpstr>
      <vt:lpstr>Experiment #1</vt:lpstr>
      <vt:lpstr>Results on initial track iteration</vt:lpstr>
      <vt:lpstr>Evaluation #1</vt:lpstr>
      <vt:lpstr>Second track iteration</vt:lpstr>
      <vt:lpstr>PowerPoint Presentation</vt:lpstr>
      <vt:lpstr>Results on Second Track Iteration</vt:lpstr>
      <vt:lpstr>Evaluation #2</vt:lpstr>
      <vt:lpstr>Orientation of car after drifting</vt:lpstr>
      <vt:lpstr>PowerPoint Presentation</vt:lpstr>
      <vt:lpstr>Car Turns to the Right!</vt:lpstr>
      <vt:lpstr>Evaluation #2</vt:lpstr>
      <vt:lpstr>Second Track Iteration</vt:lpstr>
      <vt:lpstr>Third Track Iteration</vt:lpstr>
      <vt:lpstr>Results on Third Track Iteration</vt:lpstr>
      <vt:lpstr>Success!</vt:lpstr>
      <vt:lpstr>Deliverables</vt:lpstr>
      <vt:lpstr>Deliverables</vt:lpstr>
      <vt:lpstr>Noteworthy Observations</vt:lpstr>
      <vt:lpstr>Noteworthy Observations</vt:lpstr>
      <vt:lpstr>Noteworthy Observations</vt:lpstr>
      <vt:lpstr>Implementation of Competition</vt:lpstr>
      <vt:lpstr>Software Repository</vt:lpstr>
      <vt:lpstr>Vinyl Racetrack</vt:lpstr>
      <vt:lpstr>Competition Rules</vt:lpstr>
      <vt:lpstr>Deliverables</vt:lpstr>
      <vt:lpstr>Deliverables</vt:lpstr>
      <vt:lpstr>Conclusion</vt:lpstr>
      <vt:lpstr>Conclusion</vt:lpstr>
      <vt:lpstr>Recommendations for Further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 Racing with Machine Learning</dc:title>
  <dc:creator>Pepega</dc:creator>
  <cp:lastModifiedBy>Pepega</cp:lastModifiedBy>
  <cp:revision>10</cp:revision>
  <dcterms:created xsi:type="dcterms:W3CDTF">2020-04-09T03:15:37Z</dcterms:created>
  <dcterms:modified xsi:type="dcterms:W3CDTF">2020-04-10T09:40:08Z</dcterms:modified>
</cp:coreProperties>
</file>